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53.xml" ContentType="application/vnd.openxmlformats-officedocument.presentationml.notesSlide+xml"/>
  <Override PartName="/ppt/notesSlides/notesSlide54.xml" ContentType="application/vnd.openxmlformats-officedocument.presentationml.notesSlide+xml"/>
  <Override PartName="/ppt/notesSlides/notesSlide55.xml" ContentType="application/vnd.openxmlformats-officedocument.presentationml.notesSlide+xml"/>
  <Override PartName="/ppt/notesSlides/notesSlide56.xml" ContentType="application/vnd.openxmlformats-officedocument.presentationml.notesSlide+xml"/>
  <Override PartName="/ppt/notesSlides/notesSlide57.xml" ContentType="application/vnd.openxmlformats-officedocument.presentationml.notesSlide+xml"/>
  <Override PartName="/ppt/notesSlides/notesSlide58.xml" ContentType="application/vnd.openxmlformats-officedocument.presentationml.notesSlide+xml"/>
  <Override PartName="/ppt/notesSlides/notesSlide59.xml" ContentType="application/vnd.openxmlformats-officedocument.presentationml.notesSlide+xml"/>
  <Override PartName="/ppt/notesSlides/notesSlide60.xml" ContentType="application/vnd.openxmlformats-officedocument.presentationml.notesSlide+xml"/>
  <Override PartName="/ppt/notesSlides/notesSlide61.xml" ContentType="application/vnd.openxmlformats-officedocument.presentationml.notesSlide+xml"/>
  <Override PartName="/ppt/notesSlides/notesSlide62.xml" ContentType="application/vnd.openxmlformats-officedocument.presentationml.notesSlide+xml"/>
  <Override PartName="/ppt/notesSlides/notesSlide63.xml" ContentType="application/vnd.openxmlformats-officedocument.presentationml.notesSlide+xml"/>
  <Override PartName="/ppt/notesSlides/notesSlide64.xml" ContentType="application/vnd.openxmlformats-officedocument.presentationml.notesSlide+xml"/>
  <Override PartName="/ppt/notesSlides/notesSlide65.xml" ContentType="application/vnd.openxmlformats-officedocument.presentationml.notesSlide+xml"/>
  <Override PartName="/ppt/notesSlides/notesSlide66.xml" ContentType="application/vnd.openxmlformats-officedocument.presentationml.notesSlide+xml"/>
  <Override PartName="/ppt/notesSlides/notesSlide67.xml" ContentType="application/vnd.openxmlformats-officedocument.presentationml.notesSlide+xml"/>
  <Override PartName="/ppt/notesSlides/notesSlide68.xml" ContentType="application/vnd.openxmlformats-officedocument.presentationml.notesSlide+xml"/>
  <Override PartName="/ppt/notesSlides/notesSlide69.xml" ContentType="application/vnd.openxmlformats-officedocument.presentationml.notesSlide+xml"/>
  <Override PartName="/ppt/notesSlides/notesSlide70.xml" ContentType="application/vnd.openxmlformats-officedocument.presentationml.notesSlide+xml"/>
  <Override PartName="/ppt/notesSlides/notesSlide71.xml" ContentType="application/vnd.openxmlformats-officedocument.presentationml.notesSlide+xml"/>
  <Override PartName="/ppt/notesSlides/notesSlide72.xml" ContentType="application/vnd.openxmlformats-officedocument.presentationml.notesSlide+xml"/>
  <Override PartName="/ppt/notesSlides/notesSlide73.xml" ContentType="application/vnd.openxmlformats-officedocument.presentationml.notesSlide+xml"/>
  <Override PartName="/ppt/notesSlides/notesSlide74.xml" ContentType="application/vnd.openxmlformats-officedocument.presentationml.notesSlide+xml"/>
  <Override PartName="/ppt/notesSlides/notesSlide75.xml" ContentType="application/vnd.openxmlformats-officedocument.presentationml.notesSlide+xml"/>
  <Override PartName="/ppt/notesSlides/notesSlide76.xml" ContentType="application/vnd.openxmlformats-officedocument.presentationml.notesSlide+xml"/>
  <Override PartName="/ppt/notesSlides/notesSlide77.xml" ContentType="application/vnd.openxmlformats-officedocument.presentationml.notesSlide+xml"/>
  <Override PartName="/ppt/notesSlides/notesSlide7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4" r:id="rId1"/>
  </p:sldMasterIdLst>
  <p:notesMasterIdLst>
    <p:notesMasterId r:id="rId80"/>
  </p:notesMasterIdLst>
  <p:sldIdLst>
    <p:sldId id="258" r:id="rId2"/>
    <p:sldId id="7321" r:id="rId3"/>
    <p:sldId id="7324" r:id="rId4"/>
    <p:sldId id="7334" r:id="rId5"/>
    <p:sldId id="7337" r:id="rId6"/>
    <p:sldId id="7412" r:id="rId7"/>
    <p:sldId id="7340" r:id="rId8"/>
    <p:sldId id="7415" r:id="rId9"/>
    <p:sldId id="7343" r:id="rId10"/>
    <p:sldId id="7341" r:id="rId11"/>
    <p:sldId id="7342" r:id="rId12"/>
    <p:sldId id="7339" r:id="rId13"/>
    <p:sldId id="7413" r:id="rId14"/>
    <p:sldId id="7346" r:id="rId15"/>
    <p:sldId id="7440" r:id="rId16"/>
    <p:sldId id="7347" r:id="rId17"/>
    <p:sldId id="7348" r:id="rId18"/>
    <p:sldId id="7349" r:id="rId19"/>
    <p:sldId id="7351" r:id="rId20"/>
    <p:sldId id="7350" r:id="rId21"/>
    <p:sldId id="7353" r:id="rId22"/>
    <p:sldId id="7416" r:id="rId23"/>
    <p:sldId id="7354" r:id="rId24"/>
    <p:sldId id="7355" r:id="rId25"/>
    <p:sldId id="7356" r:id="rId26"/>
    <p:sldId id="7357" r:id="rId27"/>
    <p:sldId id="7358" r:id="rId28"/>
    <p:sldId id="7359" r:id="rId29"/>
    <p:sldId id="7360" r:id="rId30"/>
    <p:sldId id="7361" r:id="rId31"/>
    <p:sldId id="7362" r:id="rId32"/>
    <p:sldId id="7364" r:id="rId33"/>
    <p:sldId id="7363" r:id="rId34"/>
    <p:sldId id="7366" r:id="rId35"/>
    <p:sldId id="7367" r:id="rId36"/>
    <p:sldId id="7368" r:id="rId37"/>
    <p:sldId id="7365" r:id="rId38"/>
    <p:sldId id="7369" r:id="rId39"/>
    <p:sldId id="7371" r:id="rId40"/>
    <p:sldId id="7370" r:id="rId41"/>
    <p:sldId id="7372" r:id="rId42"/>
    <p:sldId id="7373" r:id="rId43"/>
    <p:sldId id="7374" r:id="rId44"/>
    <p:sldId id="7380" r:id="rId45"/>
    <p:sldId id="7417" r:id="rId46"/>
    <p:sldId id="7375" r:id="rId47"/>
    <p:sldId id="7418" r:id="rId48"/>
    <p:sldId id="7382" r:id="rId49"/>
    <p:sldId id="7419" r:id="rId50"/>
    <p:sldId id="7420" r:id="rId51"/>
    <p:sldId id="7421" r:id="rId52"/>
    <p:sldId id="7384" r:id="rId53"/>
    <p:sldId id="7385" r:id="rId54"/>
    <p:sldId id="7386" r:id="rId55"/>
    <p:sldId id="7387" r:id="rId56"/>
    <p:sldId id="7388" r:id="rId57"/>
    <p:sldId id="7392" r:id="rId58"/>
    <p:sldId id="7393" r:id="rId59"/>
    <p:sldId id="7394" r:id="rId60"/>
    <p:sldId id="7395" r:id="rId61"/>
    <p:sldId id="7422" r:id="rId62"/>
    <p:sldId id="7396" r:id="rId63"/>
    <p:sldId id="7397" r:id="rId64"/>
    <p:sldId id="7398" r:id="rId65"/>
    <p:sldId id="7423" r:id="rId66"/>
    <p:sldId id="7399" r:id="rId67"/>
    <p:sldId id="7400" r:id="rId68"/>
    <p:sldId id="7401" r:id="rId69"/>
    <p:sldId id="7402" r:id="rId70"/>
    <p:sldId id="7403" r:id="rId71"/>
    <p:sldId id="7404" r:id="rId72"/>
    <p:sldId id="7405" r:id="rId73"/>
    <p:sldId id="7406" r:id="rId74"/>
    <p:sldId id="7407" r:id="rId75"/>
    <p:sldId id="7408" r:id="rId76"/>
    <p:sldId id="7409" r:id="rId77"/>
    <p:sldId id="7410" r:id="rId78"/>
    <p:sldId id="7437" r:id="rId7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4765"/>
    <p:restoredTop sz="94643"/>
  </p:normalViewPr>
  <p:slideViewPr>
    <p:cSldViewPr snapToGrid="0">
      <p:cViewPr varScale="1">
        <p:scale>
          <a:sx n="134" d="100"/>
          <a:sy n="134" d="100"/>
        </p:scale>
        <p:origin x="253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5" d="100"/>
        <a:sy n="65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84" Type="http://schemas.openxmlformats.org/officeDocument/2006/relationships/tableStyles" Target="tableStyles.xml"/><Relationship Id="rId16" Type="http://schemas.openxmlformats.org/officeDocument/2006/relationships/slide" Target="slides/slide15.xml"/><Relationship Id="rId11" Type="http://schemas.openxmlformats.org/officeDocument/2006/relationships/slide" Target="slides/slide10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82" Type="http://schemas.openxmlformats.org/officeDocument/2006/relationships/viewProps" Target="viewProps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slide" Target="slides/slide76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4" Type="http://schemas.openxmlformats.org/officeDocument/2006/relationships/slide" Target="slides/slide23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66" Type="http://schemas.openxmlformats.org/officeDocument/2006/relationships/slide" Target="slides/slide65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7A48A91-B3A8-FA45-9C93-8B9C22F88E09}" type="datetimeFigureOut">
              <a:rPr lang="en-US" smtClean="0"/>
              <a:t>2/6/2026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DC21F9B-B6B9-2E4F-8142-89E844552B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5799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5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5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5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5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0.xml"/><Relationship Id="rId1" Type="http://schemas.openxmlformats.org/officeDocument/2006/relationships/notesMaster" Target="../notesMasters/notesMaster1.xml"/></Relationships>
</file>

<file path=ppt/notesSlides/_rels/notesSlide6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1.xml"/><Relationship Id="rId1" Type="http://schemas.openxmlformats.org/officeDocument/2006/relationships/notesMaster" Target="../notesMasters/notesMaster1.xml"/></Relationships>
</file>

<file path=ppt/notesSlides/_rels/notesSlide6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2.xml"/><Relationship Id="rId1" Type="http://schemas.openxmlformats.org/officeDocument/2006/relationships/notesMaster" Target="../notesMasters/notesMaster1.xml"/></Relationships>
</file>

<file path=ppt/notesSlides/_rels/notesSlide6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3.xml"/><Relationship Id="rId1" Type="http://schemas.openxmlformats.org/officeDocument/2006/relationships/notesMaster" Target="../notesMasters/notesMaster1.xml"/></Relationships>
</file>

<file path=ppt/notesSlides/_rels/notesSlide6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4.xml"/><Relationship Id="rId1" Type="http://schemas.openxmlformats.org/officeDocument/2006/relationships/notesMaster" Target="../notesMasters/notesMaster1.xml"/></Relationships>
</file>

<file path=ppt/notesSlides/_rels/notesSlide6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5.xml"/><Relationship Id="rId1" Type="http://schemas.openxmlformats.org/officeDocument/2006/relationships/notesMaster" Target="../notesMasters/notesMaster1.xml"/></Relationships>
</file>

<file path=ppt/notesSlides/_rels/notesSlide6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6.xml"/><Relationship Id="rId1" Type="http://schemas.openxmlformats.org/officeDocument/2006/relationships/notesMaster" Target="../notesMasters/notesMaster1.xml"/></Relationships>
</file>

<file path=ppt/notesSlides/_rels/notesSlide6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7.xml"/><Relationship Id="rId1" Type="http://schemas.openxmlformats.org/officeDocument/2006/relationships/notesMaster" Target="../notesMasters/notesMaster1.xml"/></Relationships>
</file>

<file path=ppt/notesSlides/_rels/notesSlide6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8.xml"/><Relationship Id="rId1" Type="http://schemas.openxmlformats.org/officeDocument/2006/relationships/notesMaster" Target="../notesMasters/notesMaster1.xml"/></Relationships>
</file>

<file path=ppt/notesSlides/_rels/notesSlide6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0.xml"/><Relationship Id="rId1" Type="http://schemas.openxmlformats.org/officeDocument/2006/relationships/notesMaster" Target="../notesMasters/notesMaster1.xml"/></Relationships>
</file>

<file path=ppt/notesSlides/_rels/notesSlide7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1.xml"/><Relationship Id="rId1" Type="http://schemas.openxmlformats.org/officeDocument/2006/relationships/notesMaster" Target="../notesMasters/notesMaster1.xml"/></Relationships>
</file>

<file path=ppt/notesSlides/_rels/notesSlide7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2.xml"/><Relationship Id="rId1" Type="http://schemas.openxmlformats.org/officeDocument/2006/relationships/notesMaster" Target="../notesMasters/notesMaster1.xml"/></Relationships>
</file>

<file path=ppt/notesSlides/_rels/notesSlide7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3.xml"/><Relationship Id="rId1" Type="http://schemas.openxmlformats.org/officeDocument/2006/relationships/notesMaster" Target="../notesMasters/notesMaster1.xml"/></Relationships>
</file>

<file path=ppt/notesSlides/_rels/notesSlide7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4.xml"/><Relationship Id="rId1" Type="http://schemas.openxmlformats.org/officeDocument/2006/relationships/notesMaster" Target="../notesMasters/notesMaster1.xml"/></Relationships>
</file>

<file path=ppt/notesSlides/_rels/notesSlide7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5.xml"/><Relationship Id="rId1" Type="http://schemas.openxmlformats.org/officeDocument/2006/relationships/notesMaster" Target="../notesMasters/notesMaster1.xml"/></Relationships>
</file>

<file path=ppt/notesSlides/_rels/notesSlide7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6.xml"/><Relationship Id="rId1" Type="http://schemas.openxmlformats.org/officeDocument/2006/relationships/notesMaster" Target="../notesMasters/notesMaster1.xml"/></Relationships>
</file>

<file path=ppt/notesSlides/_rels/notesSlide7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7.xml"/><Relationship Id="rId1" Type="http://schemas.openxmlformats.org/officeDocument/2006/relationships/notesMaster" Target="../notesMasters/notesMaster1.xml"/></Relationships>
</file>

<file path=ppt/notesSlides/_rels/notesSlide7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Google Shape;181;g35f391192_0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2" name="Google Shape;182;g35f391192_0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DD793B8D-CBAA-71AC-57C8-F5DDB6FD0BC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76BEFC44-9EB2-0C96-71DA-0ACA3DD9208C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6159D56E-AEAD-5362-1D00-82136FA3CB6B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09940028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DB954E5C-A217-7AAF-DAC3-AAAA47AF33C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37CF3B83-5F52-4856-8F8A-8104348C633D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9CCB00F7-3464-300B-1A10-E27679551740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65317845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7ACC8593-4B2A-5205-DCF3-91DFE687FA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E5D87284-C5DC-B707-0A4A-CF2AB0F2D167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5B7D6499-4480-2CAF-1491-6E8762016698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34673094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4BF07AD3-0D39-7FE3-EBEE-31BADE5EEBF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79EAAF40-EF95-00AF-3FC8-1BEFBE6B402B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08970409-43EC-AAD7-0801-E06F1BC57609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47494277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2CF3FE9F-FE95-B761-5CA3-8615F262378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43578858-BA4D-2000-EFD1-DF8549EEBAC0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266135B3-FAEC-6527-FFB7-173B41EEF874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29601193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33DA231D-A515-7258-FF72-ABC3FBBD17A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BDCEDA15-BFDD-DE99-C3D0-8BFC80C5D512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55CC8D61-B779-85E0-F7EB-C42A01A968C0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91637226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E43E141C-C358-738F-CBE2-B7F32EAE735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9DC72D93-1D3F-6D8F-52AF-ACA031122E82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53B876F6-4F7E-D853-FD8D-2287361670F9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099248926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129BBF7E-FF41-1114-7A78-FDA8E4829AE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FE5A98E2-B661-4EA2-9781-65D4A7B069CD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DBBCDF54-9461-3335-F124-751C92355018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346404169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57A41F13-DB5F-5F1E-DAAE-3592225592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86DB4965-F940-EDD5-4C24-2FC0014593E4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3BEA09BA-85B0-E16E-AE75-BEC3DD5CB849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267477842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7277440F-3060-DB3C-C79D-EF16EE1047C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2D8B0766-6F01-8D80-3951-7BB6EE57E54F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7AD7C3C0-C2F6-FEB3-20D1-F934745BB9AC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26555819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44F2C856-E836-BD18-54C2-DA38D9E64F5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F0E275AD-0A5D-9272-B255-F16C3903B5ED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2FD510FE-1E00-DBB6-1988-7BBAE528EEC3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818453158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58AC6BEE-A64C-BAC4-8DD4-F0DB1E620CC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332BC42D-9C8D-136D-C14A-B40749ACD264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598BBCE5-3CBD-A2BE-4122-A29310D1BD28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820037242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AD4131A8-7FBD-1B00-CE28-74E4B94DE13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F0BB0C81-E0CA-102F-324F-927B83E399C4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C927E3F5-966E-6117-C0D9-40B08C032A7C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63309207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FCA39C77-FDCC-FDD1-45CA-5510DDB715B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DCF8A06B-BDD0-EC63-9985-DFCA1CE9DA7C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6ABECDA2-F765-1CF9-2505-8157A1DDDED5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268319610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4148462D-C6E4-C4C2-550A-3AC5C20A73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699ADAE1-E73A-2F6C-4D68-37517E3A546A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2CCBC946-7178-1666-36E2-BC3ABB2DF0D6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610181238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BA2236A7-56C3-5E19-37A7-70EC2C56BA2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6E25C251-C913-96DD-030B-DF006B5AB44E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0995BE92-21BE-CAD3-132D-A1AA10CA1012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408768452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D80D35C9-771C-3AFF-153D-5D1663A32F0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54B0DCFE-23C2-8AA7-C38C-4C5137C77A5B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CF741E69-4923-A747-2CE6-073B9EC0C7D7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590667058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CED53E4E-0F78-37B4-5FD3-5610977F0BA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A9F571CB-1756-9795-DF71-C9F1853C431A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375D7D98-73F3-0904-3EA5-854EEE88DA62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150541946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18778B94-6C1D-A294-652B-4E465C8B1B1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CC504DD7-BAF0-4FD3-68D1-62CAD407C1F0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9618DB34-8B92-C140-539B-9D67C9DC84B9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619926869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CA8FF8B8-9D87-428D-8BE9-515C828EB0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CA13C94B-D9D8-4D70-C5D2-3A2D0BD01814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BC89B298-F3D9-44DD-74EE-F687AADC8AAF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222611296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9C56E12D-0B05-66C8-BC90-EFD242C2D45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441DFEED-EC43-4223-BBF3-E5A53E51455A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8286930E-2D28-DCB9-0E31-32434F5C519D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04005696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4C77FA69-4370-D88D-93A3-EFA6D778C5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D38F55AD-7B2C-8D0C-12D6-C6B2F6BFFC4F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2470CB86-C9D7-4D6B-B44A-295C63FFA440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910358871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558C7A6D-5CE5-27AC-0966-34173F71EA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9C9B9C4E-80E4-E4B6-2715-C13CA10D9524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BB931D11-26A3-7701-898D-205947B0CBCA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147836891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9245D0A6-94B6-D010-5E4C-E1445D9EB45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A90ADC67-8527-F442-024A-2B2F6B129BE1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28FE71A8-9C59-933E-0286-CE65E8FEF3EA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730178836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7A029DBB-9C40-478F-7AE2-70B7BCCED55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69570532-EE08-6244-871E-28072234F621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183F9BE9-1259-08BC-0632-40EF58EF6C80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292080975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083DBB4D-A29C-499B-DC80-9E4CE37CA56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920A9958-5B05-3584-D9CE-B0F7513623F3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40F88C75-5DE5-EBAB-119F-663D790703DC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688463076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CB6330E1-F233-DD02-807E-E416E673574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269FC258-D373-EB70-9157-FD209FD42F8F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5A7A2663-6764-02DD-BBEF-DC7B61350006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369825403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85A6FA25-327B-F0B7-53FF-0A715E5B2BD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2DD75C98-101A-6558-038E-F609E1A45CB4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525BBD3B-1FED-ABF0-FEE6-AA33A714C1EB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276913079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5D29E75D-0E8C-8672-6368-40F8F9DAE03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E7DE75B6-09C9-96E9-77E1-76A81B6F02A3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80F53473-01B2-8107-7EFA-3FFF6979D322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101008120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83D992EA-DFC4-0BB6-45E7-106CF9CE74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4735EB2B-E673-9FED-943C-2C6CC6EFDFAE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F9864422-920D-7DDF-8814-D362BFBC0402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654912099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A7959BDD-1A30-9B6E-C348-DD4EE201E7B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17EFE907-8AC1-CF25-338D-B4D582A607E8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13367824-8A17-B0B8-75BF-9D3C9CF58AD4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291952850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3CA3A598-0353-CB72-546D-C7C27B726D5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1A47D4BC-F491-3141-C491-D3928FDE1762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4B9AD241-86AE-2BCD-A047-CBAF294B9234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72684007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C6BBBDA1-365C-512C-47A0-677D8891768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DBC855B0-573D-6B33-9DB5-5E3C65F121FD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5EA95772-6A5E-DC9F-3675-AB137847570F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711775733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2952A2BD-709D-E2DC-80F7-72EBB1728BC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3EFC59AB-DC2D-8AE9-1E54-986DD4C485E9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501B187D-365A-019F-8E01-1221208E4413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1515514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33B8D2A1-B786-E941-BF16-93A0B3DD899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FA44282E-95DB-A0FE-B0C8-F84880CDD931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AEAC5BDB-6D90-2491-1031-D7442E8D55EB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510990092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B20D1EF7-A977-9BAD-B7B1-CDFE63433F0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F9F40DC6-3161-27B8-B9E3-270331BDBE32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A9C9612C-0749-06FF-055C-B91DEE6E1DB4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421327961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781708C1-780D-553D-A4F4-72569FA0F0A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D52EE37E-FE37-1AB2-A0D8-7EFB6BFFE3FE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A2EB539C-943C-3EE0-9919-F1291E6C4F35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955197169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1A39EDAD-6D9C-0059-1619-634B3E4B7B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40A09FEE-AF97-35C0-1287-850F86F2579A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42BB533F-6C93-66F8-6F2A-1387700AE411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664149793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CD8DFE9D-8AE2-EDF2-AF49-49380A9582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09C64997-2553-A4CE-6E49-F5EB90733310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DD9234C7-1C1B-C322-BA8B-544AFC66E6F1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824533059"/>
      </p:ext>
    </p:extLst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8936FC2C-D94A-E6A3-4C02-9766C96B2B5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9BBF9DA6-FC12-5C25-B460-DD1203038517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73D2F77B-80D9-BF1F-3EAD-96DAF09E6947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354385570"/>
      </p:ext>
    </p:extLst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B92504A6-6D54-70B8-C4C2-B608130E5D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E9DD0300-9BF3-D173-792A-21095C9BE7CE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311A58BA-85C2-20C2-CDB2-BCC28B30FB87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145486580"/>
      </p:ext>
    </p:extLst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747D0DC1-7AD0-A97C-0942-F06AAB4B372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EDE261F7-9F21-40C7-5F6E-4BF85E7CB2DD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BAAB2736-4AF5-EF2A-6090-190B84D7DF8A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390888512"/>
      </p:ext>
    </p:extLst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2D40FDDC-B24B-87A9-4F93-D55F5796B1F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86841AF4-DD15-F5C5-FDFC-A919481C9322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B5303839-7FA5-CE41-5858-3EB9EF44A8CD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7540335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E0782CC0-EF92-1413-C57F-3455070990C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35CD3841-54A6-922D-1FF9-F4D5C5FBF59D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63B76FEC-2A37-B4B7-3CF0-1ADFF5C05845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384268135"/>
      </p:ext>
    </p:extLst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51A78510-8E59-D798-4CC1-0CC6658883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2D8F9EA1-0417-9A67-FD84-5F2FB2E1C296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F9A9A292-98E5-9EDF-0F88-E449386E1716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538061864"/>
      </p:ext>
    </p:extLst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DE8D4F44-EE30-F2A3-47B0-2DAA4F200AB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4C5D603F-C324-E0CA-2CAE-9393E972273D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888FEA3A-FFC3-5ABE-E293-255959158E68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356223717"/>
      </p:ext>
    </p:extLst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7EC16D18-5F50-2575-2844-15E19097E3F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91B10FDF-7C07-F092-4F19-3772854D3C71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F23A078F-94C9-B02D-763E-830CA76381EE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873364044"/>
      </p:ext>
    </p:extLst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0B250802-DBC7-3457-5148-CA1F7B2FDC4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48DB2A39-7A5E-E3A3-434D-45A753FE51A1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842C9F3D-D850-ACD4-3DF1-89C3CFC938FA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678934500"/>
      </p:ext>
    </p:extLst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667E80EF-16A8-FD82-3D02-31FD476C81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0CBC1186-C1CF-D530-E742-CD6F8582E3B8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B1607AAE-1093-C883-CE7A-A6E2F93D7320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596268530"/>
      </p:ext>
    </p:extLst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0CC27B4D-9B62-6BF7-52AE-649CC2BCDC1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0ECD4E40-A4BF-5D65-120F-4FBE0B26060D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1A9674B7-C301-BFCD-E4BA-377F68B4CE80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074725761"/>
      </p:ext>
    </p:extLst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BDDE11AF-A701-F3C4-50B8-31D57ED19D7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D2F962D0-C043-9348-7FBB-91D875175B59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DEE47D69-5F96-3842-B054-668900753DAF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733205203"/>
      </p:ext>
    </p:extLst>
  </p:cSld>
  <p:clrMapOvr>
    <a:masterClrMapping/>
  </p:clrMapOvr>
</p:notes>
</file>

<file path=ppt/notesSlides/notesSlide5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37C3C19D-18FC-556D-66FE-BC1B3AC354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88271CFF-5D98-63BB-B142-901907EEDACB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E88F5066-3FBB-79C3-1332-ABF3968875AB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054195241"/>
      </p:ext>
    </p:extLst>
  </p:cSld>
  <p:clrMapOvr>
    <a:masterClrMapping/>
  </p:clrMapOvr>
</p:notes>
</file>

<file path=ppt/notesSlides/notesSlide5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374B45A4-4602-3147-DA20-59279CB9B0F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0822AC9E-3AC6-133B-8228-77AE4486717B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4823A1E9-B405-6B5D-E09F-7490FC23BBB2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929628003"/>
      </p:ext>
    </p:extLst>
  </p:cSld>
  <p:clrMapOvr>
    <a:masterClrMapping/>
  </p:clrMapOvr>
</p:notes>
</file>

<file path=ppt/notesSlides/notesSlide5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B7378F82-F303-F48F-7887-D5929AC187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24CC8D89-09BB-9B24-735E-C5D1F4406DEA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3C7EB122-1132-3AD3-E8E4-F313D0932E36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6812399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8977CFF1-8CF6-F5F0-E59E-819AC90158A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4734033E-CD44-B97F-CF24-8D53DF7CF004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05B2DFAF-1A46-C309-A380-5D8089436A2B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53199278"/>
      </p:ext>
    </p:extLst>
  </p:cSld>
  <p:clrMapOvr>
    <a:masterClrMapping/>
  </p:clrMapOvr>
</p:notes>
</file>

<file path=ppt/notesSlides/notesSlide6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14B3B6D6-7075-1F83-30F2-7135506313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58B47B6B-718B-43AE-9986-5CF0988C3D17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AC6705B0-0842-1736-2175-C81E904C0DF2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147525552"/>
      </p:ext>
    </p:extLst>
  </p:cSld>
  <p:clrMapOvr>
    <a:masterClrMapping/>
  </p:clrMapOvr>
</p:notes>
</file>

<file path=ppt/notesSlides/notesSlide6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3274755B-6C82-2404-A698-58BD145DEBC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4424221B-B9C7-9278-C85F-588C8A677B6D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7EB0EAC0-77CD-B0C8-3484-6A8606F1F8D0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496227509"/>
      </p:ext>
    </p:extLst>
  </p:cSld>
  <p:clrMapOvr>
    <a:masterClrMapping/>
  </p:clrMapOvr>
</p:notes>
</file>

<file path=ppt/notesSlides/notesSlide6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2968E153-FD8C-25CF-6129-2596956D01D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48185E26-367E-F1C1-E32C-A05C8D475343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0B9811CA-8B51-C793-29FB-9E43794F4E5F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942750401"/>
      </p:ext>
    </p:extLst>
  </p:cSld>
  <p:clrMapOvr>
    <a:masterClrMapping/>
  </p:clrMapOvr>
</p:notes>
</file>

<file path=ppt/notesSlides/notesSlide6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BEE86C6E-9759-31BB-7B67-AEF4D6DE0D4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EB6A7DD7-F055-48B4-534A-52B479A0D127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633DE799-50AF-1D86-272B-02AE2C146607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582077041"/>
      </p:ext>
    </p:extLst>
  </p:cSld>
  <p:clrMapOvr>
    <a:masterClrMapping/>
  </p:clrMapOvr>
</p:notes>
</file>

<file path=ppt/notesSlides/notesSlide6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97171CBD-7CDD-0881-C9E8-28B567652A5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49FBF71A-5603-57DB-64D3-1FB92B226E65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3EC6BA73-EE3D-05A8-7F9D-4500BA916984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414533210"/>
      </p:ext>
    </p:extLst>
  </p:cSld>
  <p:clrMapOvr>
    <a:masterClrMapping/>
  </p:clrMapOvr>
</p:notes>
</file>

<file path=ppt/notesSlides/notesSlide6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753AC43F-192B-A12F-5E02-2290B167EA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845F020A-9825-886F-A9A7-03145F1527F9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40EF93C3-638A-F8B8-D566-86C67A21AE04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463335748"/>
      </p:ext>
    </p:extLst>
  </p:cSld>
  <p:clrMapOvr>
    <a:masterClrMapping/>
  </p:clrMapOvr>
</p:notes>
</file>

<file path=ppt/notesSlides/notesSlide6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B5A797BA-3325-8F64-B4C0-1B3C173311D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6D3FC172-C96C-2812-46EA-C0559BE0B581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95E63D76-D358-DF6D-C1B2-247356E153B8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49069806"/>
      </p:ext>
    </p:extLst>
  </p:cSld>
  <p:clrMapOvr>
    <a:masterClrMapping/>
  </p:clrMapOvr>
</p:notes>
</file>

<file path=ppt/notesSlides/notesSlide6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60BB48D4-F429-0202-EC26-73C151A289B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24CC08B6-68DB-3101-2F98-EC27574BECEF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9F8E8C5E-5B9B-B765-77F0-F755A5408B9A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638787794"/>
      </p:ext>
    </p:extLst>
  </p:cSld>
  <p:clrMapOvr>
    <a:masterClrMapping/>
  </p:clrMapOvr>
</p:notes>
</file>

<file path=ppt/notesSlides/notesSlide6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73D7C8DA-A51B-3400-F46F-505E630816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A4FF76C3-8E00-88C6-B3A3-A1F18AB1EEC3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B5BBC27E-F4C0-4770-915C-F993AA744309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397184700"/>
      </p:ext>
    </p:extLst>
  </p:cSld>
  <p:clrMapOvr>
    <a:masterClrMapping/>
  </p:clrMapOvr>
</p:notes>
</file>

<file path=ppt/notesSlides/notesSlide6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785E0D2C-A5B2-7E28-DCA8-7FFD5DE1D4E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C85216A5-1472-AE1C-7D1F-13DE7EDA3032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E849E9AA-D9B7-CACE-125D-1C2B9BCBB287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30729897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EE453DDD-F305-81C6-87E8-82D798ED76D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7910AE1A-19FD-FBA7-BEE1-B54D8DB40ADA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2731AFA0-2DE9-33B8-32BB-805E0DD9C2EE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938540885"/>
      </p:ext>
    </p:extLst>
  </p:cSld>
  <p:clrMapOvr>
    <a:masterClrMapping/>
  </p:clrMapOvr>
</p:notes>
</file>

<file path=ppt/notesSlides/notesSlide7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4176A541-F28B-0256-CFB8-4C2012B69D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F8C7BE78-D2B8-56A3-8B70-F1AD30220FDE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E7545577-3318-E486-88C0-919E9D2D8BD8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347416263"/>
      </p:ext>
    </p:extLst>
  </p:cSld>
  <p:clrMapOvr>
    <a:masterClrMapping/>
  </p:clrMapOvr>
</p:notes>
</file>

<file path=ppt/notesSlides/notesSlide7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ADC7041F-97FA-2B6E-37AA-A090DAF5BE2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321DEAE4-0198-6D0B-1885-8F64114FE402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B08A4381-659B-9950-4397-E80749429E1E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244124683"/>
      </p:ext>
    </p:extLst>
  </p:cSld>
  <p:clrMapOvr>
    <a:masterClrMapping/>
  </p:clrMapOvr>
</p:notes>
</file>

<file path=ppt/notesSlides/notesSlide7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C36B6A45-20FB-269A-2BE4-565F8D1DF13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DFFE2C41-4AF2-D393-AAC2-74B62B911AB5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F96CBEC4-298B-6F06-249D-A64A015DE2EB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280878587"/>
      </p:ext>
    </p:extLst>
  </p:cSld>
  <p:clrMapOvr>
    <a:masterClrMapping/>
  </p:clrMapOvr>
</p:notes>
</file>

<file path=ppt/notesSlides/notesSlide7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63C341C3-3815-80BA-1227-98682710B59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7C28EF0A-31B3-F9EA-5E51-9D21B188DA93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1D0EC10D-49DA-CD51-F948-8804BC21706E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109214126"/>
      </p:ext>
    </p:extLst>
  </p:cSld>
  <p:clrMapOvr>
    <a:masterClrMapping/>
  </p:clrMapOvr>
</p:notes>
</file>

<file path=ppt/notesSlides/notesSlide7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FC15432F-F473-677D-9449-1C24768699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F5862912-DD1B-913C-FD8C-5B26D6D61E43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FEBB3375-03C0-16F3-3476-060321FF5220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140321171"/>
      </p:ext>
    </p:extLst>
  </p:cSld>
  <p:clrMapOvr>
    <a:masterClrMapping/>
  </p:clrMapOvr>
</p:notes>
</file>

<file path=ppt/notesSlides/notesSlide7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2A9F7BD9-1005-B23D-7643-F7DBB92D567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86FE7F28-9726-B093-E2CD-C6A8A9E075A5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34A67D4B-BF5F-C373-B8F4-4FF1251BAB85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236304476"/>
      </p:ext>
    </p:extLst>
  </p:cSld>
  <p:clrMapOvr>
    <a:masterClrMapping/>
  </p:clrMapOvr>
</p:notes>
</file>

<file path=ppt/notesSlides/notesSlide7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FD5C838B-4139-695D-0A5C-971907415C8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C00837BF-B7D4-0B55-2E83-AECFEB3AFCD7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7569466D-765E-2C55-81F0-A5CD6FDBAE78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884715587"/>
      </p:ext>
    </p:extLst>
  </p:cSld>
  <p:clrMapOvr>
    <a:masterClrMapping/>
  </p:clrMapOvr>
</p:notes>
</file>

<file path=ppt/notesSlides/notesSlide7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2C7659F1-C315-70E3-9D7F-1808E01C785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ACE075D0-D860-E83B-1EA5-69C5E771E703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5D821E31-7E36-6F25-FC35-932D5EDDE9C4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098590435"/>
      </p:ext>
    </p:extLst>
  </p:cSld>
  <p:clrMapOvr>
    <a:masterClrMapping/>
  </p:clrMapOvr>
</p:notes>
</file>

<file path=ppt/notesSlides/notesSlide7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0">
          <a:extLst>
            <a:ext uri="{FF2B5EF4-FFF2-40B4-BE49-F238E27FC236}">
              <a16:creationId xmlns:a16="http://schemas.microsoft.com/office/drawing/2014/main" id="{91FC6CCA-D6DD-80A9-D584-18BD6077C0E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Google Shape;181;g35f391192_00:notes">
            <a:extLst>
              <a:ext uri="{FF2B5EF4-FFF2-40B4-BE49-F238E27FC236}">
                <a16:creationId xmlns:a16="http://schemas.microsoft.com/office/drawing/2014/main" id="{9B38D905-4673-6D30-A6F0-6D88D300DEB2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2" name="Google Shape;182;g35f391192_00:notes">
            <a:extLst>
              <a:ext uri="{FF2B5EF4-FFF2-40B4-BE49-F238E27FC236}">
                <a16:creationId xmlns:a16="http://schemas.microsoft.com/office/drawing/2014/main" id="{002AFCE0-D70A-29A4-5C1A-F6FDC545F64D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98036921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C6C4E515-9421-2230-4162-BD04E426904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83515D5B-CCC6-05A1-1E33-E7D931920C11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DD4C2EF0-13B1-55A1-1DA4-822E5C5F2992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10910141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4C6A8546-C0EB-9BD8-C2B1-18E4E77A431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7990A7C2-152C-9134-4018-F73C4FEE284D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F5958FB3-0189-57B2-8877-17BC27F2C3AE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3114402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>
            <a:off x="7544483" y="877033"/>
            <a:ext cx="1299300" cy="577200"/>
          </a:xfrm>
          <a:prstGeom prst="triangle">
            <a:avLst>
              <a:gd name="adj" fmla="val 32425"/>
            </a:avLst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00">
              <a:latin typeface="Arvo"/>
              <a:ea typeface="Arvo"/>
              <a:cs typeface="Arvo"/>
              <a:sym typeface="Arvo"/>
            </a:endParaRPr>
          </a:p>
        </p:txBody>
      </p:sp>
      <p:grpSp>
        <p:nvGrpSpPr>
          <p:cNvPr id="11" name="Google Shape;11;p2"/>
          <p:cNvGrpSpPr/>
          <p:nvPr/>
        </p:nvGrpSpPr>
        <p:grpSpPr>
          <a:xfrm>
            <a:off x="0" y="-9451"/>
            <a:ext cx="8661399" cy="6867451"/>
            <a:chOff x="0" y="-7088"/>
            <a:chExt cx="8661398" cy="5150588"/>
          </a:xfrm>
        </p:grpSpPr>
        <p:sp>
          <p:nvSpPr>
            <p:cNvPr id="12" name="Google Shape;12;p2"/>
            <p:cNvSpPr/>
            <p:nvPr/>
          </p:nvSpPr>
          <p:spPr>
            <a:xfrm>
              <a:off x="0" y="0"/>
              <a:ext cx="3525000" cy="514350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/>
            </a:p>
          </p:txBody>
        </p:sp>
        <p:sp>
          <p:nvSpPr>
            <p:cNvPr id="13" name="Google Shape;13;p2"/>
            <p:cNvSpPr/>
            <p:nvPr/>
          </p:nvSpPr>
          <p:spPr>
            <a:xfrm rot="10800000" flipH="1">
              <a:off x="3517898" y="-7088"/>
              <a:ext cx="5143500" cy="5143500"/>
            </a:xfrm>
            <a:prstGeom prst="rtTriangle">
              <a:avLst/>
            </a:pr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>
                <a:latin typeface="Arvo"/>
                <a:ea typeface="Arvo"/>
                <a:cs typeface="Arvo"/>
                <a:sym typeface="Arvo"/>
              </a:endParaRPr>
            </a:p>
          </p:txBody>
        </p:sp>
      </p:grpSp>
      <p:grpSp>
        <p:nvGrpSpPr>
          <p:cNvPr id="14" name="Google Shape;14;p2"/>
          <p:cNvGrpSpPr/>
          <p:nvPr/>
        </p:nvGrpSpPr>
        <p:grpSpPr>
          <a:xfrm rot="10800000" flipH="1">
            <a:off x="2" y="1454351"/>
            <a:ext cx="8847503" cy="3949300"/>
            <a:chOff x="-8178042" y="-4493254"/>
            <a:chExt cx="19483598" cy="6522736"/>
          </a:xfrm>
        </p:grpSpPr>
        <p:sp>
          <p:nvSpPr>
            <p:cNvPr id="15" name="Google Shape;15;p2"/>
            <p:cNvSpPr/>
            <p:nvPr/>
          </p:nvSpPr>
          <p:spPr>
            <a:xfrm>
              <a:off x="-8178042" y="-4493118"/>
              <a:ext cx="12968400" cy="65226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>
                <a:latin typeface="Arvo"/>
                <a:ea typeface="Arvo"/>
                <a:cs typeface="Arvo"/>
                <a:sym typeface="Arvo"/>
              </a:endParaRPr>
            </a:p>
          </p:txBody>
        </p:sp>
        <p:sp>
          <p:nvSpPr>
            <p:cNvPr id="16" name="Google Shape;16;p2"/>
            <p:cNvSpPr/>
            <p:nvPr/>
          </p:nvSpPr>
          <p:spPr>
            <a:xfrm>
              <a:off x="4782955" y="-4493254"/>
              <a:ext cx="6522600" cy="6522600"/>
            </a:xfrm>
            <a:prstGeom prst="rtTriangle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>
                <a:latin typeface="Arvo"/>
                <a:ea typeface="Arvo"/>
                <a:cs typeface="Arvo"/>
                <a:sym typeface="Arvo"/>
              </a:endParaRPr>
            </a:p>
          </p:txBody>
        </p:sp>
      </p:grpSp>
      <p:grpSp>
        <p:nvGrpSpPr>
          <p:cNvPr id="17" name="Google Shape;17;p2"/>
          <p:cNvGrpSpPr/>
          <p:nvPr/>
        </p:nvGrpSpPr>
        <p:grpSpPr>
          <a:xfrm>
            <a:off x="3677236" y="5704465"/>
            <a:ext cx="5480829" cy="577328"/>
            <a:chOff x="5582265" y="4646738"/>
            <a:chExt cx="5480829" cy="432996"/>
          </a:xfrm>
        </p:grpSpPr>
        <p:sp>
          <p:nvSpPr>
            <p:cNvPr id="18" name="Google Shape;18;p2"/>
            <p:cNvSpPr/>
            <p:nvPr/>
          </p:nvSpPr>
          <p:spPr>
            <a:xfrm rot="10800000">
              <a:off x="5582265" y="4948334"/>
              <a:ext cx="394200" cy="131400"/>
            </a:xfrm>
            <a:prstGeom prst="triangle">
              <a:avLst>
                <a:gd name="adj" fmla="val 32425"/>
              </a:avLst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/>
            </a:p>
          </p:txBody>
        </p:sp>
        <p:grpSp>
          <p:nvGrpSpPr>
            <p:cNvPr id="19" name="Google Shape;19;p2"/>
            <p:cNvGrpSpPr/>
            <p:nvPr/>
          </p:nvGrpSpPr>
          <p:grpSpPr>
            <a:xfrm flipH="1">
              <a:off x="5585232" y="4646738"/>
              <a:ext cx="5477861" cy="304551"/>
              <a:chOff x="-24158748" y="330075"/>
              <a:chExt cx="30568423" cy="1699506"/>
            </a:xfrm>
          </p:grpSpPr>
          <p:sp>
            <p:nvSpPr>
              <p:cNvPr id="20" name="Google Shape;20;p2"/>
              <p:cNvSpPr/>
              <p:nvPr/>
            </p:nvSpPr>
            <p:spPr>
              <a:xfrm>
                <a:off x="-24158748" y="330081"/>
                <a:ext cx="28908000" cy="1699500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400"/>
              </a:p>
            </p:txBody>
          </p:sp>
          <p:sp>
            <p:nvSpPr>
              <p:cNvPr id="21" name="Google Shape;21;p2"/>
              <p:cNvSpPr/>
              <p:nvPr/>
            </p:nvSpPr>
            <p:spPr>
              <a:xfrm>
                <a:off x="4710175" y="330075"/>
                <a:ext cx="1699500" cy="1699500"/>
              </a:xfrm>
              <a:prstGeom prst="rtTriangle">
                <a:avLst/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400"/>
              </a:p>
            </p:txBody>
          </p:sp>
        </p:grpSp>
      </p:grpSp>
      <p:sp>
        <p:nvSpPr>
          <p:cNvPr id="22" name="Google Shape;22;p2"/>
          <p:cNvSpPr txBox="1">
            <a:spLocks noGrp="1"/>
          </p:cNvSpPr>
          <p:nvPr>
            <p:ph type="ctrTitle"/>
          </p:nvPr>
        </p:nvSpPr>
        <p:spPr>
          <a:xfrm>
            <a:off x="685801" y="1454333"/>
            <a:ext cx="5367900" cy="3949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9112552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ubtitle">
  <p:cSld name="Subtitle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3"/>
          <p:cNvSpPr/>
          <p:nvPr/>
        </p:nvSpPr>
        <p:spPr>
          <a:xfrm>
            <a:off x="5697215" y="3514025"/>
            <a:ext cx="889200" cy="395200"/>
          </a:xfrm>
          <a:prstGeom prst="triangle">
            <a:avLst>
              <a:gd name="adj" fmla="val 32425"/>
            </a:avLst>
          </a:prstGeom>
          <a:solidFill>
            <a:srgbClr val="263248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00">
              <a:latin typeface="Arvo"/>
              <a:ea typeface="Arvo"/>
              <a:cs typeface="Arvo"/>
              <a:sym typeface="Arvo"/>
            </a:endParaRPr>
          </a:p>
        </p:txBody>
      </p:sp>
      <p:grpSp>
        <p:nvGrpSpPr>
          <p:cNvPr id="25" name="Google Shape;25;p3"/>
          <p:cNvGrpSpPr/>
          <p:nvPr/>
        </p:nvGrpSpPr>
        <p:grpSpPr>
          <a:xfrm>
            <a:off x="0" y="-9451"/>
            <a:ext cx="8661399" cy="6867451"/>
            <a:chOff x="0" y="-7088"/>
            <a:chExt cx="8661398" cy="5150588"/>
          </a:xfrm>
        </p:grpSpPr>
        <p:sp>
          <p:nvSpPr>
            <p:cNvPr id="26" name="Google Shape;26;p3"/>
            <p:cNvSpPr/>
            <p:nvPr/>
          </p:nvSpPr>
          <p:spPr>
            <a:xfrm>
              <a:off x="0" y="0"/>
              <a:ext cx="3525000" cy="514350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/>
            </a:p>
          </p:txBody>
        </p:sp>
        <p:sp>
          <p:nvSpPr>
            <p:cNvPr id="27" name="Google Shape;27;p3"/>
            <p:cNvSpPr/>
            <p:nvPr/>
          </p:nvSpPr>
          <p:spPr>
            <a:xfrm rot="10800000" flipH="1">
              <a:off x="3517898" y="-7088"/>
              <a:ext cx="5143500" cy="5143500"/>
            </a:xfrm>
            <a:prstGeom prst="rtTriangle">
              <a:avLst/>
            </a:pr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>
                <a:latin typeface="Arvo"/>
                <a:ea typeface="Arvo"/>
                <a:cs typeface="Arvo"/>
                <a:sym typeface="Arvo"/>
              </a:endParaRPr>
            </a:p>
          </p:txBody>
        </p:sp>
      </p:grpSp>
      <p:grpSp>
        <p:nvGrpSpPr>
          <p:cNvPr id="28" name="Google Shape;28;p3"/>
          <p:cNvGrpSpPr/>
          <p:nvPr/>
        </p:nvGrpSpPr>
        <p:grpSpPr>
          <a:xfrm rot="10800000" flipH="1">
            <a:off x="-1" y="3899768"/>
            <a:ext cx="6589087" cy="2703024"/>
            <a:chOff x="-9894852" y="-4493254"/>
            <a:chExt cx="21200407" cy="6522740"/>
          </a:xfrm>
        </p:grpSpPr>
        <p:sp>
          <p:nvSpPr>
            <p:cNvPr id="29" name="Google Shape;29;p3"/>
            <p:cNvSpPr/>
            <p:nvPr/>
          </p:nvSpPr>
          <p:spPr>
            <a:xfrm>
              <a:off x="-9894852" y="-4493114"/>
              <a:ext cx="14685300" cy="65226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>
                <a:latin typeface="Arvo"/>
                <a:ea typeface="Arvo"/>
                <a:cs typeface="Arvo"/>
                <a:sym typeface="Arvo"/>
              </a:endParaRPr>
            </a:p>
          </p:txBody>
        </p:sp>
        <p:sp>
          <p:nvSpPr>
            <p:cNvPr id="30" name="Google Shape;30;p3"/>
            <p:cNvSpPr/>
            <p:nvPr/>
          </p:nvSpPr>
          <p:spPr>
            <a:xfrm>
              <a:off x="4782955" y="-4493254"/>
              <a:ext cx="6522600" cy="6522600"/>
            </a:xfrm>
            <a:prstGeom prst="rtTriangle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>
                <a:latin typeface="Arvo"/>
                <a:ea typeface="Arvo"/>
                <a:cs typeface="Arvo"/>
                <a:sym typeface="Arvo"/>
              </a:endParaRPr>
            </a:p>
          </p:txBody>
        </p:sp>
      </p:grpSp>
      <p:grpSp>
        <p:nvGrpSpPr>
          <p:cNvPr id="31" name="Google Shape;31;p3"/>
          <p:cNvGrpSpPr/>
          <p:nvPr/>
        </p:nvGrpSpPr>
        <p:grpSpPr>
          <a:xfrm>
            <a:off x="6946842" y="5963633"/>
            <a:ext cx="2202831" cy="894393"/>
            <a:chOff x="5575242" y="4472723"/>
            <a:chExt cx="2202830" cy="670795"/>
          </a:xfrm>
        </p:grpSpPr>
        <p:sp>
          <p:nvSpPr>
            <p:cNvPr id="32" name="Google Shape;32;p3"/>
            <p:cNvSpPr/>
            <p:nvPr/>
          </p:nvSpPr>
          <p:spPr>
            <a:xfrm rot="10800000">
              <a:off x="5575242" y="4948334"/>
              <a:ext cx="394200" cy="131400"/>
            </a:xfrm>
            <a:prstGeom prst="triangle">
              <a:avLst>
                <a:gd name="adj" fmla="val 32425"/>
              </a:avLst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/>
            </a:p>
          </p:txBody>
        </p:sp>
        <p:grpSp>
          <p:nvGrpSpPr>
            <p:cNvPr id="33" name="Google Shape;33;p3"/>
            <p:cNvGrpSpPr/>
            <p:nvPr/>
          </p:nvGrpSpPr>
          <p:grpSpPr>
            <a:xfrm flipH="1">
              <a:off x="5734850" y="4472723"/>
              <a:ext cx="2040837" cy="670795"/>
              <a:chOff x="1297954" y="330075"/>
              <a:chExt cx="5169293" cy="1699506"/>
            </a:xfrm>
          </p:grpSpPr>
          <p:sp>
            <p:nvSpPr>
              <p:cNvPr id="34" name="Google Shape;34;p3"/>
              <p:cNvSpPr/>
              <p:nvPr/>
            </p:nvSpPr>
            <p:spPr>
              <a:xfrm>
                <a:off x="1297954" y="330081"/>
                <a:ext cx="3476700" cy="1699500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400"/>
              </a:p>
            </p:txBody>
          </p:sp>
          <p:sp>
            <p:nvSpPr>
              <p:cNvPr id="35" name="Google Shape;35;p3"/>
              <p:cNvSpPr/>
              <p:nvPr/>
            </p:nvSpPr>
            <p:spPr>
              <a:xfrm>
                <a:off x="4767747" y="330075"/>
                <a:ext cx="1699500" cy="1699500"/>
              </a:xfrm>
              <a:prstGeom prst="rtTriangle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400"/>
              </a:p>
            </p:txBody>
          </p:sp>
        </p:grpSp>
        <p:grpSp>
          <p:nvGrpSpPr>
            <p:cNvPr id="36" name="Google Shape;36;p3"/>
            <p:cNvGrpSpPr/>
            <p:nvPr/>
          </p:nvGrpSpPr>
          <p:grpSpPr>
            <a:xfrm flipH="1">
              <a:off x="5578209" y="4646738"/>
              <a:ext cx="2199863" cy="304563"/>
              <a:chOff x="-5827153" y="330075"/>
              <a:chExt cx="12276019" cy="1699569"/>
            </a:xfrm>
          </p:grpSpPr>
          <p:sp>
            <p:nvSpPr>
              <p:cNvPr id="37" name="Google Shape;37;p3"/>
              <p:cNvSpPr/>
              <p:nvPr/>
            </p:nvSpPr>
            <p:spPr>
              <a:xfrm>
                <a:off x="-5827153" y="330144"/>
                <a:ext cx="10612200" cy="1699500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400"/>
              </a:p>
            </p:txBody>
          </p:sp>
          <p:sp>
            <p:nvSpPr>
              <p:cNvPr id="38" name="Google Shape;38;p3"/>
              <p:cNvSpPr/>
              <p:nvPr/>
            </p:nvSpPr>
            <p:spPr>
              <a:xfrm>
                <a:off x="4749366" y="330075"/>
                <a:ext cx="1699500" cy="1699500"/>
              </a:xfrm>
              <a:prstGeom prst="rtTriangle">
                <a:avLst/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400"/>
              </a:p>
            </p:txBody>
          </p:sp>
        </p:grpSp>
      </p:grpSp>
      <p:sp>
        <p:nvSpPr>
          <p:cNvPr id="39" name="Google Shape;39;p3"/>
          <p:cNvSpPr txBox="1">
            <a:spLocks noGrp="1"/>
          </p:cNvSpPr>
          <p:nvPr>
            <p:ph type="ctrTitle"/>
          </p:nvPr>
        </p:nvSpPr>
        <p:spPr>
          <a:xfrm>
            <a:off x="463525" y="3828197"/>
            <a:ext cx="4094400" cy="1546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endParaRPr/>
          </a:p>
        </p:txBody>
      </p:sp>
      <p:sp>
        <p:nvSpPr>
          <p:cNvPr id="40" name="Google Shape;40;p3"/>
          <p:cNvSpPr txBox="1">
            <a:spLocks noGrp="1"/>
          </p:cNvSpPr>
          <p:nvPr>
            <p:ph type="subTitle" idx="1"/>
          </p:nvPr>
        </p:nvSpPr>
        <p:spPr>
          <a:xfrm>
            <a:off x="463525" y="5300599"/>
            <a:ext cx="4094400" cy="104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000"/>
              <a:buNone/>
              <a:defRPr sz="2000">
                <a:solidFill>
                  <a:schemeClr val="accent5"/>
                </a:solidFill>
              </a:defRPr>
            </a:lvl1pPr>
            <a:lvl2pPr lvl="1" rtl="0">
              <a:spcBef>
                <a:spcPts val="1000"/>
              </a:spcBef>
              <a:spcAft>
                <a:spcPts val="0"/>
              </a:spcAft>
              <a:buClr>
                <a:schemeClr val="accent5"/>
              </a:buClr>
              <a:buSzPts val="2000"/>
              <a:buNone/>
              <a:defRPr sz="2000">
                <a:solidFill>
                  <a:schemeClr val="accent5"/>
                </a:solidFill>
              </a:defRPr>
            </a:lvl2pPr>
            <a:lvl3pPr lvl="2" rtl="0">
              <a:spcBef>
                <a:spcPts val="1000"/>
              </a:spcBef>
              <a:spcAft>
                <a:spcPts val="0"/>
              </a:spcAft>
              <a:buClr>
                <a:schemeClr val="accent5"/>
              </a:buClr>
              <a:buSzPts val="2000"/>
              <a:buNone/>
              <a:defRPr sz="2000">
                <a:solidFill>
                  <a:schemeClr val="accent5"/>
                </a:solidFill>
              </a:defRPr>
            </a:lvl3pPr>
            <a:lvl4pPr lvl="3" rtl="0">
              <a:spcBef>
                <a:spcPts val="1000"/>
              </a:spcBef>
              <a:spcAft>
                <a:spcPts val="0"/>
              </a:spcAft>
              <a:buClr>
                <a:schemeClr val="accent5"/>
              </a:buClr>
              <a:buSzPts val="2000"/>
              <a:buNone/>
              <a:defRPr sz="2000">
                <a:solidFill>
                  <a:schemeClr val="accent5"/>
                </a:solidFill>
              </a:defRPr>
            </a:lvl4pPr>
            <a:lvl5pPr lvl="4" rtl="0">
              <a:spcBef>
                <a:spcPts val="1000"/>
              </a:spcBef>
              <a:spcAft>
                <a:spcPts val="0"/>
              </a:spcAft>
              <a:buClr>
                <a:schemeClr val="accent5"/>
              </a:buClr>
              <a:buSzPts val="2000"/>
              <a:buNone/>
              <a:defRPr sz="2000">
                <a:solidFill>
                  <a:schemeClr val="accent5"/>
                </a:solidFill>
              </a:defRPr>
            </a:lvl5pPr>
            <a:lvl6pPr lvl="5" rtl="0">
              <a:spcBef>
                <a:spcPts val="1000"/>
              </a:spcBef>
              <a:spcAft>
                <a:spcPts val="0"/>
              </a:spcAft>
              <a:buClr>
                <a:schemeClr val="accent5"/>
              </a:buClr>
              <a:buSzPts val="2000"/>
              <a:buNone/>
              <a:defRPr sz="2000">
                <a:solidFill>
                  <a:schemeClr val="accent5"/>
                </a:solidFill>
              </a:defRPr>
            </a:lvl6pPr>
            <a:lvl7pPr lvl="6" rtl="0">
              <a:spcBef>
                <a:spcPts val="1000"/>
              </a:spcBef>
              <a:spcAft>
                <a:spcPts val="0"/>
              </a:spcAft>
              <a:buClr>
                <a:schemeClr val="accent5"/>
              </a:buClr>
              <a:buSzPts val="2000"/>
              <a:buNone/>
              <a:defRPr sz="2000">
                <a:solidFill>
                  <a:schemeClr val="accent5"/>
                </a:solidFill>
              </a:defRPr>
            </a:lvl7pPr>
            <a:lvl8pPr lvl="7" rtl="0">
              <a:spcBef>
                <a:spcPts val="1000"/>
              </a:spcBef>
              <a:spcAft>
                <a:spcPts val="0"/>
              </a:spcAft>
              <a:buClr>
                <a:schemeClr val="accent5"/>
              </a:buClr>
              <a:buSzPts val="2000"/>
              <a:buNone/>
              <a:defRPr sz="2000">
                <a:solidFill>
                  <a:schemeClr val="accent5"/>
                </a:solidFill>
              </a:defRPr>
            </a:lvl8pPr>
            <a:lvl9pPr lvl="8" rtl="0">
              <a:spcBef>
                <a:spcPts val="1000"/>
              </a:spcBef>
              <a:spcAft>
                <a:spcPts val="1000"/>
              </a:spcAft>
              <a:buClr>
                <a:schemeClr val="accent5"/>
              </a:buClr>
              <a:buSzPts val="2000"/>
              <a:buNone/>
              <a:defRPr sz="2000">
                <a:solidFill>
                  <a:schemeClr val="accent5"/>
                </a:solidFill>
              </a:defRPr>
            </a:lvl9pPr>
          </a:lstStyle>
          <a:p>
            <a:endParaRPr/>
          </a:p>
        </p:txBody>
      </p:sp>
      <p:sp>
        <p:nvSpPr>
          <p:cNvPr id="41" name="Google Shape;41;p3"/>
          <p:cNvSpPr txBox="1">
            <a:spLocks noGrp="1"/>
          </p:cNvSpPr>
          <p:nvPr>
            <p:ph type="sldNum" idx="12"/>
          </p:nvPr>
        </p:nvSpPr>
        <p:spPr>
          <a:xfrm>
            <a:off x="7618000" y="6182000"/>
            <a:ext cx="1487400" cy="42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38848507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Quote">
  <p:cSld name="Quote"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oogle Shape;43;p4"/>
          <p:cNvGrpSpPr/>
          <p:nvPr/>
        </p:nvGrpSpPr>
        <p:grpSpPr>
          <a:xfrm>
            <a:off x="6946842" y="5963633"/>
            <a:ext cx="2202831" cy="894393"/>
            <a:chOff x="5575242" y="4472723"/>
            <a:chExt cx="2202830" cy="670795"/>
          </a:xfrm>
        </p:grpSpPr>
        <p:sp>
          <p:nvSpPr>
            <p:cNvPr id="44" name="Google Shape;44;p4"/>
            <p:cNvSpPr/>
            <p:nvPr/>
          </p:nvSpPr>
          <p:spPr>
            <a:xfrm rot="10800000">
              <a:off x="5575242" y="4948334"/>
              <a:ext cx="394200" cy="131400"/>
            </a:xfrm>
            <a:prstGeom prst="triangle">
              <a:avLst>
                <a:gd name="adj" fmla="val 32425"/>
              </a:avLst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/>
            </a:p>
          </p:txBody>
        </p:sp>
        <p:grpSp>
          <p:nvGrpSpPr>
            <p:cNvPr id="45" name="Google Shape;45;p4"/>
            <p:cNvGrpSpPr/>
            <p:nvPr/>
          </p:nvGrpSpPr>
          <p:grpSpPr>
            <a:xfrm flipH="1">
              <a:off x="5734850" y="4472723"/>
              <a:ext cx="2040837" cy="670795"/>
              <a:chOff x="1297954" y="330075"/>
              <a:chExt cx="5169293" cy="1699506"/>
            </a:xfrm>
          </p:grpSpPr>
          <p:sp>
            <p:nvSpPr>
              <p:cNvPr id="46" name="Google Shape;46;p4"/>
              <p:cNvSpPr/>
              <p:nvPr/>
            </p:nvSpPr>
            <p:spPr>
              <a:xfrm>
                <a:off x="1297954" y="330081"/>
                <a:ext cx="3476700" cy="1699500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400"/>
              </a:p>
            </p:txBody>
          </p:sp>
          <p:sp>
            <p:nvSpPr>
              <p:cNvPr id="47" name="Google Shape;47;p4"/>
              <p:cNvSpPr/>
              <p:nvPr/>
            </p:nvSpPr>
            <p:spPr>
              <a:xfrm>
                <a:off x="4767747" y="330075"/>
                <a:ext cx="1699500" cy="1699500"/>
              </a:xfrm>
              <a:prstGeom prst="rtTriangle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400"/>
              </a:p>
            </p:txBody>
          </p:sp>
        </p:grpSp>
        <p:grpSp>
          <p:nvGrpSpPr>
            <p:cNvPr id="48" name="Google Shape;48;p4"/>
            <p:cNvGrpSpPr/>
            <p:nvPr/>
          </p:nvGrpSpPr>
          <p:grpSpPr>
            <a:xfrm flipH="1">
              <a:off x="5578209" y="4646738"/>
              <a:ext cx="2199863" cy="304563"/>
              <a:chOff x="-5827153" y="330075"/>
              <a:chExt cx="12276019" cy="1699569"/>
            </a:xfrm>
          </p:grpSpPr>
          <p:sp>
            <p:nvSpPr>
              <p:cNvPr id="49" name="Google Shape;49;p4"/>
              <p:cNvSpPr/>
              <p:nvPr/>
            </p:nvSpPr>
            <p:spPr>
              <a:xfrm>
                <a:off x="-5827153" y="330144"/>
                <a:ext cx="10612200" cy="1699500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400"/>
              </a:p>
            </p:txBody>
          </p:sp>
          <p:sp>
            <p:nvSpPr>
              <p:cNvPr id="50" name="Google Shape;50;p4"/>
              <p:cNvSpPr/>
              <p:nvPr/>
            </p:nvSpPr>
            <p:spPr>
              <a:xfrm>
                <a:off x="4749366" y="330075"/>
                <a:ext cx="1699500" cy="1699500"/>
              </a:xfrm>
              <a:prstGeom prst="rtTriangle">
                <a:avLst/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400"/>
              </a:p>
            </p:txBody>
          </p:sp>
        </p:grpSp>
      </p:grpSp>
      <p:sp>
        <p:nvSpPr>
          <p:cNvPr id="51" name="Google Shape;51;p4"/>
          <p:cNvSpPr/>
          <p:nvPr/>
        </p:nvSpPr>
        <p:spPr>
          <a:xfrm>
            <a:off x="7544483" y="877033"/>
            <a:ext cx="1299300" cy="577200"/>
          </a:xfrm>
          <a:prstGeom prst="triangle">
            <a:avLst>
              <a:gd name="adj" fmla="val 32425"/>
            </a:avLst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00">
              <a:latin typeface="Arvo"/>
              <a:ea typeface="Arvo"/>
              <a:cs typeface="Arvo"/>
              <a:sym typeface="Arvo"/>
            </a:endParaRPr>
          </a:p>
        </p:txBody>
      </p:sp>
      <p:grpSp>
        <p:nvGrpSpPr>
          <p:cNvPr id="52" name="Google Shape;52;p4"/>
          <p:cNvGrpSpPr/>
          <p:nvPr/>
        </p:nvGrpSpPr>
        <p:grpSpPr>
          <a:xfrm>
            <a:off x="0" y="-9451"/>
            <a:ext cx="8661399" cy="6867451"/>
            <a:chOff x="0" y="-7088"/>
            <a:chExt cx="8661398" cy="5150588"/>
          </a:xfrm>
        </p:grpSpPr>
        <p:sp>
          <p:nvSpPr>
            <p:cNvPr id="53" name="Google Shape;53;p4"/>
            <p:cNvSpPr/>
            <p:nvPr/>
          </p:nvSpPr>
          <p:spPr>
            <a:xfrm>
              <a:off x="0" y="0"/>
              <a:ext cx="3525000" cy="514350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/>
            </a:p>
          </p:txBody>
        </p:sp>
        <p:sp>
          <p:nvSpPr>
            <p:cNvPr id="54" name="Google Shape;54;p4"/>
            <p:cNvSpPr/>
            <p:nvPr/>
          </p:nvSpPr>
          <p:spPr>
            <a:xfrm rot="10800000" flipH="1">
              <a:off x="3517898" y="-7088"/>
              <a:ext cx="5143500" cy="5143500"/>
            </a:xfrm>
            <a:prstGeom prst="rtTriangle">
              <a:avLst/>
            </a:pr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>
                <a:latin typeface="Arvo"/>
                <a:ea typeface="Arvo"/>
                <a:cs typeface="Arvo"/>
                <a:sym typeface="Arvo"/>
              </a:endParaRPr>
            </a:p>
          </p:txBody>
        </p:sp>
      </p:grpSp>
      <p:grpSp>
        <p:nvGrpSpPr>
          <p:cNvPr id="55" name="Google Shape;55;p4"/>
          <p:cNvGrpSpPr/>
          <p:nvPr/>
        </p:nvGrpSpPr>
        <p:grpSpPr>
          <a:xfrm rot="10800000" flipH="1">
            <a:off x="2" y="1454351"/>
            <a:ext cx="8847503" cy="3949300"/>
            <a:chOff x="-8178042" y="-4493254"/>
            <a:chExt cx="19483598" cy="6522736"/>
          </a:xfrm>
        </p:grpSpPr>
        <p:sp>
          <p:nvSpPr>
            <p:cNvPr id="56" name="Google Shape;56;p4"/>
            <p:cNvSpPr/>
            <p:nvPr/>
          </p:nvSpPr>
          <p:spPr>
            <a:xfrm>
              <a:off x="-8178042" y="-4493118"/>
              <a:ext cx="12968400" cy="65226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>
                <a:latin typeface="Arvo"/>
                <a:ea typeface="Arvo"/>
                <a:cs typeface="Arvo"/>
                <a:sym typeface="Arvo"/>
              </a:endParaRPr>
            </a:p>
          </p:txBody>
        </p:sp>
        <p:sp>
          <p:nvSpPr>
            <p:cNvPr id="57" name="Google Shape;57;p4"/>
            <p:cNvSpPr/>
            <p:nvPr/>
          </p:nvSpPr>
          <p:spPr>
            <a:xfrm>
              <a:off x="4782955" y="-4493254"/>
              <a:ext cx="6522600" cy="6522600"/>
            </a:xfrm>
            <a:prstGeom prst="rtTriangle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>
                <a:latin typeface="Arvo"/>
                <a:ea typeface="Arvo"/>
                <a:cs typeface="Arvo"/>
                <a:sym typeface="Arvo"/>
              </a:endParaRPr>
            </a:p>
          </p:txBody>
        </p:sp>
      </p:grpSp>
      <p:sp>
        <p:nvSpPr>
          <p:cNvPr id="58" name="Google Shape;58;p4"/>
          <p:cNvSpPr txBox="1">
            <a:spLocks noGrp="1"/>
          </p:cNvSpPr>
          <p:nvPr>
            <p:ph type="body" idx="1"/>
          </p:nvPr>
        </p:nvSpPr>
        <p:spPr>
          <a:xfrm>
            <a:off x="829775" y="1602667"/>
            <a:ext cx="5090700" cy="3660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189" lvl="0" indent="-419090" rtl="0"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ts val="3000"/>
              <a:buChar char="▰"/>
              <a:defRPr sz="3000" i="1">
                <a:solidFill>
                  <a:srgbClr val="FFFFFF"/>
                </a:solidFill>
              </a:defRPr>
            </a:lvl1pPr>
            <a:lvl2pPr marL="914377" lvl="1" indent="-419090" rtl="0">
              <a:spcBef>
                <a:spcPts val="480"/>
              </a:spcBef>
              <a:spcAft>
                <a:spcPts val="0"/>
              </a:spcAft>
              <a:buClr>
                <a:srgbClr val="FFFFFF"/>
              </a:buClr>
              <a:buSzPts val="3000"/>
              <a:buChar char="▻"/>
              <a:defRPr sz="3000" i="1">
                <a:solidFill>
                  <a:srgbClr val="FFFFFF"/>
                </a:solidFill>
              </a:defRPr>
            </a:lvl2pPr>
            <a:lvl3pPr marL="1371566" lvl="2" indent="-419090" rtl="0">
              <a:spcBef>
                <a:spcPts val="480"/>
              </a:spcBef>
              <a:spcAft>
                <a:spcPts val="0"/>
              </a:spcAft>
              <a:buClr>
                <a:srgbClr val="FFFFFF"/>
              </a:buClr>
              <a:buSzPts val="3000"/>
              <a:buChar char="▻"/>
              <a:defRPr sz="3000" i="1">
                <a:solidFill>
                  <a:srgbClr val="FFFFFF"/>
                </a:solidFill>
              </a:defRPr>
            </a:lvl3pPr>
            <a:lvl4pPr marL="1828754" lvl="3" indent="-419090" rtl="0">
              <a:spcBef>
                <a:spcPts val="360"/>
              </a:spcBef>
              <a:spcAft>
                <a:spcPts val="0"/>
              </a:spcAft>
              <a:buClr>
                <a:srgbClr val="FFFFFF"/>
              </a:buClr>
              <a:buSzPts val="3000"/>
              <a:buChar char="▻"/>
              <a:defRPr sz="3000" i="1">
                <a:solidFill>
                  <a:srgbClr val="FFFFFF"/>
                </a:solidFill>
              </a:defRPr>
            </a:lvl4pPr>
            <a:lvl5pPr marL="2285943" lvl="4" indent="-419090" rtl="0">
              <a:spcBef>
                <a:spcPts val="360"/>
              </a:spcBef>
              <a:spcAft>
                <a:spcPts val="0"/>
              </a:spcAft>
              <a:buClr>
                <a:srgbClr val="FFFFFF"/>
              </a:buClr>
              <a:buSzPts val="3000"/>
              <a:buChar char="▻"/>
              <a:defRPr sz="3000" i="1">
                <a:solidFill>
                  <a:srgbClr val="FFFFFF"/>
                </a:solidFill>
              </a:defRPr>
            </a:lvl5pPr>
            <a:lvl6pPr marL="2743131" lvl="5" indent="-419090" rtl="0">
              <a:spcBef>
                <a:spcPts val="360"/>
              </a:spcBef>
              <a:spcAft>
                <a:spcPts val="0"/>
              </a:spcAft>
              <a:buClr>
                <a:srgbClr val="FFFFFF"/>
              </a:buClr>
              <a:buSzPts val="3000"/>
              <a:buChar char="▻"/>
              <a:defRPr sz="3000" i="1">
                <a:solidFill>
                  <a:srgbClr val="FFFFFF"/>
                </a:solidFill>
              </a:defRPr>
            </a:lvl6pPr>
            <a:lvl7pPr marL="3200320" lvl="6" indent="-419090" rtl="0">
              <a:spcBef>
                <a:spcPts val="360"/>
              </a:spcBef>
              <a:spcAft>
                <a:spcPts val="0"/>
              </a:spcAft>
              <a:buClr>
                <a:srgbClr val="FFFFFF"/>
              </a:buClr>
              <a:buSzPts val="3000"/>
              <a:buChar char="▻"/>
              <a:defRPr sz="3000" i="1">
                <a:solidFill>
                  <a:srgbClr val="FFFFFF"/>
                </a:solidFill>
              </a:defRPr>
            </a:lvl7pPr>
            <a:lvl8pPr marL="3657509" lvl="7" indent="-419090" rtl="0">
              <a:spcBef>
                <a:spcPts val="360"/>
              </a:spcBef>
              <a:spcAft>
                <a:spcPts val="0"/>
              </a:spcAft>
              <a:buClr>
                <a:srgbClr val="FFFFFF"/>
              </a:buClr>
              <a:buSzPts val="3000"/>
              <a:buChar char="▻"/>
              <a:defRPr sz="3000" i="1">
                <a:solidFill>
                  <a:srgbClr val="FFFFFF"/>
                </a:solidFill>
              </a:defRPr>
            </a:lvl8pPr>
            <a:lvl9pPr marL="4114697" lvl="8" indent="-419090">
              <a:spcBef>
                <a:spcPts val="360"/>
              </a:spcBef>
              <a:spcAft>
                <a:spcPts val="0"/>
              </a:spcAft>
              <a:buClr>
                <a:srgbClr val="FFFFFF"/>
              </a:buClr>
              <a:buSzPts val="3000"/>
              <a:buChar char="▻"/>
              <a:defRPr sz="3000" i="1">
                <a:solidFill>
                  <a:srgbClr val="FFFFFF"/>
                </a:solidFill>
              </a:defRPr>
            </a:lvl9pPr>
          </a:lstStyle>
          <a:p>
            <a:endParaRPr/>
          </a:p>
        </p:txBody>
      </p:sp>
      <p:sp>
        <p:nvSpPr>
          <p:cNvPr id="59" name="Google Shape;59;p4"/>
          <p:cNvSpPr txBox="1"/>
          <p:nvPr/>
        </p:nvSpPr>
        <p:spPr>
          <a:xfrm>
            <a:off x="286601" y="1352767"/>
            <a:ext cx="676500" cy="87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7200" b="1">
                <a:solidFill>
                  <a:schemeClr val="accent5"/>
                </a:solidFill>
              </a:rPr>
              <a:t>“</a:t>
            </a:r>
            <a:endParaRPr sz="7200" b="1">
              <a:solidFill>
                <a:schemeClr val="accent5"/>
              </a:solidFill>
            </a:endParaRPr>
          </a:p>
        </p:txBody>
      </p:sp>
      <p:sp>
        <p:nvSpPr>
          <p:cNvPr id="60" name="Google Shape;60;p4"/>
          <p:cNvSpPr txBox="1">
            <a:spLocks noGrp="1"/>
          </p:cNvSpPr>
          <p:nvPr>
            <p:ph type="sldNum" idx="12"/>
          </p:nvPr>
        </p:nvSpPr>
        <p:spPr>
          <a:xfrm>
            <a:off x="7618000" y="6182000"/>
            <a:ext cx="1487400" cy="42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38988794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1 column" type="tx">
  <p:cSld name="Title + 1 column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2" name="Google Shape;62;p5"/>
          <p:cNvGrpSpPr/>
          <p:nvPr/>
        </p:nvGrpSpPr>
        <p:grpSpPr>
          <a:xfrm>
            <a:off x="6946842" y="5963633"/>
            <a:ext cx="2202831" cy="894393"/>
            <a:chOff x="5575242" y="4472723"/>
            <a:chExt cx="2202830" cy="670795"/>
          </a:xfrm>
        </p:grpSpPr>
        <p:sp>
          <p:nvSpPr>
            <p:cNvPr id="63" name="Google Shape;63;p5"/>
            <p:cNvSpPr/>
            <p:nvPr/>
          </p:nvSpPr>
          <p:spPr>
            <a:xfrm rot="10800000">
              <a:off x="5575242" y="4948334"/>
              <a:ext cx="394200" cy="131400"/>
            </a:xfrm>
            <a:prstGeom prst="triangle">
              <a:avLst>
                <a:gd name="adj" fmla="val 32425"/>
              </a:avLst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/>
            </a:p>
          </p:txBody>
        </p:sp>
        <p:grpSp>
          <p:nvGrpSpPr>
            <p:cNvPr id="64" name="Google Shape;64;p5"/>
            <p:cNvGrpSpPr/>
            <p:nvPr/>
          </p:nvGrpSpPr>
          <p:grpSpPr>
            <a:xfrm flipH="1">
              <a:off x="5734850" y="4472723"/>
              <a:ext cx="2040837" cy="670795"/>
              <a:chOff x="1297954" y="330075"/>
              <a:chExt cx="5169293" cy="1699506"/>
            </a:xfrm>
          </p:grpSpPr>
          <p:sp>
            <p:nvSpPr>
              <p:cNvPr id="65" name="Google Shape;65;p5"/>
              <p:cNvSpPr/>
              <p:nvPr/>
            </p:nvSpPr>
            <p:spPr>
              <a:xfrm>
                <a:off x="1297954" y="330081"/>
                <a:ext cx="3476700" cy="1699500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400"/>
              </a:p>
            </p:txBody>
          </p:sp>
          <p:sp>
            <p:nvSpPr>
              <p:cNvPr id="66" name="Google Shape;66;p5"/>
              <p:cNvSpPr/>
              <p:nvPr/>
            </p:nvSpPr>
            <p:spPr>
              <a:xfrm>
                <a:off x="4767747" y="330075"/>
                <a:ext cx="1699500" cy="1699500"/>
              </a:xfrm>
              <a:prstGeom prst="rtTriangle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400"/>
              </a:p>
            </p:txBody>
          </p:sp>
        </p:grpSp>
        <p:grpSp>
          <p:nvGrpSpPr>
            <p:cNvPr id="67" name="Google Shape;67;p5"/>
            <p:cNvGrpSpPr/>
            <p:nvPr/>
          </p:nvGrpSpPr>
          <p:grpSpPr>
            <a:xfrm flipH="1">
              <a:off x="5578209" y="4646738"/>
              <a:ext cx="2199863" cy="304563"/>
              <a:chOff x="-5827153" y="330075"/>
              <a:chExt cx="12276019" cy="1699569"/>
            </a:xfrm>
          </p:grpSpPr>
          <p:sp>
            <p:nvSpPr>
              <p:cNvPr id="68" name="Google Shape;68;p5"/>
              <p:cNvSpPr/>
              <p:nvPr/>
            </p:nvSpPr>
            <p:spPr>
              <a:xfrm>
                <a:off x="-5827153" y="330144"/>
                <a:ext cx="10612200" cy="1699500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400"/>
              </a:p>
            </p:txBody>
          </p:sp>
          <p:sp>
            <p:nvSpPr>
              <p:cNvPr id="69" name="Google Shape;69;p5"/>
              <p:cNvSpPr/>
              <p:nvPr/>
            </p:nvSpPr>
            <p:spPr>
              <a:xfrm>
                <a:off x="4749366" y="330075"/>
                <a:ext cx="1699500" cy="1699500"/>
              </a:xfrm>
              <a:prstGeom prst="rtTriangle">
                <a:avLst/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400"/>
              </a:p>
            </p:txBody>
          </p:sp>
        </p:grpSp>
      </p:grpSp>
      <p:grpSp>
        <p:nvGrpSpPr>
          <p:cNvPr id="70" name="Google Shape;70;p5"/>
          <p:cNvGrpSpPr/>
          <p:nvPr/>
        </p:nvGrpSpPr>
        <p:grpSpPr>
          <a:xfrm>
            <a:off x="-4" y="56"/>
            <a:ext cx="7072431" cy="1769753"/>
            <a:chOff x="-4" y="40"/>
            <a:chExt cx="7072430" cy="1327315"/>
          </a:xfrm>
        </p:grpSpPr>
        <p:sp>
          <p:nvSpPr>
            <p:cNvPr id="71" name="Google Shape;71;p5"/>
            <p:cNvSpPr/>
            <p:nvPr/>
          </p:nvSpPr>
          <p:spPr>
            <a:xfrm>
              <a:off x="6292649" y="126425"/>
              <a:ext cx="779700" cy="259800"/>
            </a:xfrm>
            <a:prstGeom prst="triangle">
              <a:avLst>
                <a:gd name="adj" fmla="val 32425"/>
              </a:avLst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>
                <a:latin typeface="Arvo"/>
                <a:ea typeface="Arvo"/>
                <a:cs typeface="Arvo"/>
                <a:sym typeface="Arvo"/>
              </a:endParaRPr>
            </a:p>
          </p:txBody>
        </p:sp>
        <p:grpSp>
          <p:nvGrpSpPr>
            <p:cNvPr id="72" name="Google Shape;72;p5"/>
            <p:cNvGrpSpPr/>
            <p:nvPr/>
          </p:nvGrpSpPr>
          <p:grpSpPr>
            <a:xfrm rot="10800000" flipH="1">
              <a:off x="3" y="40"/>
              <a:ext cx="6756168" cy="1327315"/>
              <a:chOff x="-2168138" y="330075"/>
              <a:chExt cx="8650663" cy="1699506"/>
            </a:xfrm>
          </p:grpSpPr>
          <p:sp>
            <p:nvSpPr>
              <p:cNvPr id="73" name="Google Shape;73;p5"/>
              <p:cNvSpPr/>
              <p:nvPr/>
            </p:nvSpPr>
            <p:spPr>
              <a:xfrm>
                <a:off x="-2168138" y="330081"/>
                <a:ext cx="6958200" cy="1699500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400">
                  <a:latin typeface="Arvo"/>
                  <a:ea typeface="Arvo"/>
                  <a:cs typeface="Arvo"/>
                  <a:sym typeface="Arvo"/>
                </a:endParaRPr>
              </a:p>
            </p:txBody>
          </p:sp>
          <p:sp>
            <p:nvSpPr>
              <p:cNvPr id="74" name="Google Shape;74;p5"/>
              <p:cNvSpPr/>
              <p:nvPr/>
            </p:nvSpPr>
            <p:spPr>
              <a:xfrm>
                <a:off x="4783025" y="330075"/>
                <a:ext cx="1699500" cy="1699500"/>
              </a:xfrm>
              <a:prstGeom prst="rtTriangle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400">
                  <a:latin typeface="Arvo"/>
                  <a:ea typeface="Arvo"/>
                  <a:cs typeface="Arvo"/>
                  <a:sym typeface="Arvo"/>
                </a:endParaRPr>
              </a:p>
            </p:txBody>
          </p:sp>
        </p:grpSp>
        <p:grpSp>
          <p:nvGrpSpPr>
            <p:cNvPr id="75" name="Google Shape;75;p5"/>
            <p:cNvGrpSpPr/>
            <p:nvPr/>
          </p:nvGrpSpPr>
          <p:grpSpPr>
            <a:xfrm rot="10800000" flipH="1">
              <a:off x="-4" y="381007"/>
              <a:ext cx="7072430" cy="771744"/>
              <a:chOff x="-9092084" y="330075"/>
              <a:chExt cx="15574609" cy="1699501"/>
            </a:xfrm>
          </p:grpSpPr>
          <p:sp>
            <p:nvSpPr>
              <p:cNvPr id="76" name="Google Shape;76;p5"/>
              <p:cNvSpPr/>
              <p:nvPr/>
            </p:nvSpPr>
            <p:spPr>
              <a:xfrm>
                <a:off x="-9092084" y="330076"/>
                <a:ext cx="13882200" cy="1699500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400">
                  <a:latin typeface="Arvo"/>
                  <a:ea typeface="Arvo"/>
                  <a:cs typeface="Arvo"/>
                  <a:sym typeface="Arvo"/>
                </a:endParaRPr>
              </a:p>
            </p:txBody>
          </p:sp>
          <p:sp>
            <p:nvSpPr>
              <p:cNvPr id="77" name="Google Shape;77;p5"/>
              <p:cNvSpPr/>
              <p:nvPr/>
            </p:nvSpPr>
            <p:spPr>
              <a:xfrm>
                <a:off x="4783025" y="330075"/>
                <a:ext cx="1699500" cy="1699500"/>
              </a:xfrm>
              <a:prstGeom prst="rtTriangle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400">
                  <a:latin typeface="Arvo"/>
                  <a:ea typeface="Arvo"/>
                  <a:cs typeface="Arvo"/>
                  <a:sym typeface="Arvo"/>
                </a:endParaRPr>
              </a:p>
            </p:txBody>
          </p:sp>
        </p:grpSp>
      </p:grpSp>
      <p:sp>
        <p:nvSpPr>
          <p:cNvPr id="78" name="Google Shape;78;p5"/>
          <p:cNvSpPr txBox="1">
            <a:spLocks noGrp="1"/>
          </p:cNvSpPr>
          <p:nvPr>
            <p:ph type="title"/>
          </p:nvPr>
        </p:nvSpPr>
        <p:spPr>
          <a:xfrm>
            <a:off x="814275" y="523433"/>
            <a:ext cx="5492400" cy="1021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5"/>
          <p:cNvSpPr txBox="1">
            <a:spLocks noGrp="1"/>
          </p:cNvSpPr>
          <p:nvPr>
            <p:ph type="body" idx="1"/>
          </p:nvPr>
        </p:nvSpPr>
        <p:spPr>
          <a:xfrm>
            <a:off x="814275" y="1769800"/>
            <a:ext cx="6132600" cy="4194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189" lvl="0" indent="-380990">
              <a:spcBef>
                <a:spcPts val="600"/>
              </a:spcBef>
              <a:spcAft>
                <a:spcPts val="0"/>
              </a:spcAft>
              <a:buSzPts val="2400"/>
              <a:buChar char="▰"/>
              <a:defRPr/>
            </a:lvl1pPr>
            <a:lvl2pPr marL="914377" lvl="1" indent="-380990">
              <a:spcBef>
                <a:spcPts val="1000"/>
              </a:spcBef>
              <a:spcAft>
                <a:spcPts val="0"/>
              </a:spcAft>
              <a:buSzPts val="2400"/>
              <a:buChar char="▻"/>
              <a:defRPr/>
            </a:lvl2pPr>
            <a:lvl3pPr marL="1371566" lvl="2" indent="-380990">
              <a:spcBef>
                <a:spcPts val="1000"/>
              </a:spcBef>
              <a:spcAft>
                <a:spcPts val="0"/>
              </a:spcAft>
              <a:buSzPts val="2400"/>
              <a:buChar char="▻"/>
              <a:defRPr/>
            </a:lvl3pPr>
            <a:lvl4pPr marL="1828754" lvl="3" indent="-380990">
              <a:spcBef>
                <a:spcPts val="1000"/>
              </a:spcBef>
              <a:spcAft>
                <a:spcPts val="0"/>
              </a:spcAft>
              <a:buSzPts val="2400"/>
              <a:buChar char="▻"/>
              <a:defRPr/>
            </a:lvl4pPr>
            <a:lvl5pPr marL="2285943" lvl="4" indent="-380990">
              <a:spcBef>
                <a:spcPts val="1000"/>
              </a:spcBef>
              <a:spcAft>
                <a:spcPts val="0"/>
              </a:spcAft>
              <a:buSzPts val="2400"/>
              <a:buChar char="▻"/>
              <a:defRPr/>
            </a:lvl5pPr>
            <a:lvl6pPr marL="2743131" lvl="5" indent="-380990">
              <a:spcBef>
                <a:spcPts val="1000"/>
              </a:spcBef>
              <a:spcAft>
                <a:spcPts val="0"/>
              </a:spcAft>
              <a:buSzPts val="2400"/>
              <a:buChar char="▻"/>
              <a:defRPr/>
            </a:lvl6pPr>
            <a:lvl7pPr marL="3200320" lvl="6" indent="-380990">
              <a:spcBef>
                <a:spcPts val="1000"/>
              </a:spcBef>
              <a:spcAft>
                <a:spcPts val="0"/>
              </a:spcAft>
              <a:buSzPts val="2400"/>
              <a:buChar char="▻"/>
              <a:defRPr/>
            </a:lvl7pPr>
            <a:lvl8pPr marL="3657509" lvl="7" indent="-380990">
              <a:spcBef>
                <a:spcPts val="1000"/>
              </a:spcBef>
              <a:spcAft>
                <a:spcPts val="0"/>
              </a:spcAft>
              <a:buSzPts val="2400"/>
              <a:buChar char="▻"/>
              <a:defRPr/>
            </a:lvl8pPr>
            <a:lvl9pPr marL="4114697" lvl="8" indent="-380990">
              <a:spcBef>
                <a:spcPts val="1000"/>
              </a:spcBef>
              <a:spcAft>
                <a:spcPts val="1000"/>
              </a:spcAft>
              <a:buSzPts val="2400"/>
              <a:buChar char="▻"/>
              <a:defRPr/>
            </a:lvl9pPr>
          </a:lstStyle>
          <a:p>
            <a:endParaRPr/>
          </a:p>
        </p:txBody>
      </p:sp>
      <p:sp>
        <p:nvSpPr>
          <p:cNvPr id="80" name="Google Shape;80;p5"/>
          <p:cNvSpPr txBox="1">
            <a:spLocks noGrp="1"/>
          </p:cNvSpPr>
          <p:nvPr>
            <p:ph type="sldNum" idx="12"/>
          </p:nvPr>
        </p:nvSpPr>
        <p:spPr>
          <a:xfrm>
            <a:off x="7618000" y="6182000"/>
            <a:ext cx="1487400" cy="42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41090653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2 columns" type="twoColTx">
  <p:cSld name="Title + 2 columns"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2" name="Google Shape;82;p6"/>
          <p:cNvGrpSpPr/>
          <p:nvPr/>
        </p:nvGrpSpPr>
        <p:grpSpPr>
          <a:xfrm>
            <a:off x="-4" y="56"/>
            <a:ext cx="7072431" cy="1769753"/>
            <a:chOff x="-4" y="40"/>
            <a:chExt cx="7072430" cy="1327315"/>
          </a:xfrm>
        </p:grpSpPr>
        <p:sp>
          <p:nvSpPr>
            <p:cNvPr id="83" name="Google Shape;83;p6"/>
            <p:cNvSpPr/>
            <p:nvPr/>
          </p:nvSpPr>
          <p:spPr>
            <a:xfrm>
              <a:off x="6292649" y="126425"/>
              <a:ext cx="779700" cy="259800"/>
            </a:xfrm>
            <a:prstGeom prst="triangle">
              <a:avLst>
                <a:gd name="adj" fmla="val 32425"/>
              </a:avLst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>
                <a:latin typeface="Arvo"/>
                <a:ea typeface="Arvo"/>
                <a:cs typeface="Arvo"/>
                <a:sym typeface="Arvo"/>
              </a:endParaRPr>
            </a:p>
          </p:txBody>
        </p:sp>
        <p:grpSp>
          <p:nvGrpSpPr>
            <p:cNvPr id="84" name="Google Shape;84;p6"/>
            <p:cNvGrpSpPr/>
            <p:nvPr/>
          </p:nvGrpSpPr>
          <p:grpSpPr>
            <a:xfrm rot="10800000" flipH="1">
              <a:off x="3" y="40"/>
              <a:ext cx="6756168" cy="1327315"/>
              <a:chOff x="-2168138" y="330075"/>
              <a:chExt cx="8650663" cy="1699506"/>
            </a:xfrm>
          </p:grpSpPr>
          <p:sp>
            <p:nvSpPr>
              <p:cNvPr id="85" name="Google Shape;85;p6"/>
              <p:cNvSpPr/>
              <p:nvPr/>
            </p:nvSpPr>
            <p:spPr>
              <a:xfrm>
                <a:off x="-2168138" y="330081"/>
                <a:ext cx="6958200" cy="1699500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400">
                  <a:latin typeface="Arvo"/>
                  <a:ea typeface="Arvo"/>
                  <a:cs typeface="Arvo"/>
                  <a:sym typeface="Arvo"/>
                </a:endParaRPr>
              </a:p>
            </p:txBody>
          </p:sp>
          <p:sp>
            <p:nvSpPr>
              <p:cNvPr id="86" name="Google Shape;86;p6"/>
              <p:cNvSpPr/>
              <p:nvPr/>
            </p:nvSpPr>
            <p:spPr>
              <a:xfrm>
                <a:off x="4783025" y="330075"/>
                <a:ext cx="1699500" cy="1699500"/>
              </a:xfrm>
              <a:prstGeom prst="rtTriangle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400">
                  <a:latin typeface="Arvo"/>
                  <a:ea typeface="Arvo"/>
                  <a:cs typeface="Arvo"/>
                  <a:sym typeface="Arvo"/>
                </a:endParaRPr>
              </a:p>
            </p:txBody>
          </p:sp>
        </p:grpSp>
        <p:grpSp>
          <p:nvGrpSpPr>
            <p:cNvPr id="87" name="Google Shape;87;p6"/>
            <p:cNvGrpSpPr/>
            <p:nvPr/>
          </p:nvGrpSpPr>
          <p:grpSpPr>
            <a:xfrm rot="10800000" flipH="1">
              <a:off x="-4" y="381007"/>
              <a:ext cx="7072430" cy="771744"/>
              <a:chOff x="-9092084" y="330075"/>
              <a:chExt cx="15574609" cy="1699501"/>
            </a:xfrm>
          </p:grpSpPr>
          <p:sp>
            <p:nvSpPr>
              <p:cNvPr id="88" name="Google Shape;88;p6"/>
              <p:cNvSpPr/>
              <p:nvPr/>
            </p:nvSpPr>
            <p:spPr>
              <a:xfrm>
                <a:off x="-9092084" y="330076"/>
                <a:ext cx="13882200" cy="1699500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400">
                  <a:latin typeface="Arvo"/>
                  <a:ea typeface="Arvo"/>
                  <a:cs typeface="Arvo"/>
                  <a:sym typeface="Arvo"/>
                </a:endParaRPr>
              </a:p>
            </p:txBody>
          </p:sp>
          <p:sp>
            <p:nvSpPr>
              <p:cNvPr id="89" name="Google Shape;89;p6"/>
              <p:cNvSpPr/>
              <p:nvPr/>
            </p:nvSpPr>
            <p:spPr>
              <a:xfrm>
                <a:off x="4783025" y="330075"/>
                <a:ext cx="1699500" cy="1699500"/>
              </a:xfrm>
              <a:prstGeom prst="rtTriangle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400">
                  <a:latin typeface="Arvo"/>
                  <a:ea typeface="Arvo"/>
                  <a:cs typeface="Arvo"/>
                  <a:sym typeface="Arvo"/>
                </a:endParaRPr>
              </a:p>
            </p:txBody>
          </p:sp>
        </p:grpSp>
      </p:grpSp>
      <p:grpSp>
        <p:nvGrpSpPr>
          <p:cNvPr id="90" name="Google Shape;90;p6"/>
          <p:cNvGrpSpPr/>
          <p:nvPr/>
        </p:nvGrpSpPr>
        <p:grpSpPr>
          <a:xfrm>
            <a:off x="6946842" y="5963633"/>
            <a:ext cx="2202831" cy="894393"/>
            <a:chOff x="5575242" y="4472723"/>
            <a:chExt cx="2202830" cy="670795"/>
          </a:xfrm>
        </p:grpSpPr>
        <p:sp>
          <p:nvSpPr>
            <p:cNvPr id="91" name="Google Shape;91;p6"/>
            <p:cNvSpPr/>
            <p:nvPr/>
          </p:nvSpPr>
          <p:spPr>
            <a:xfrm rot="10800000">
              <a:off x="5575242" y="4948334"/>
              <a:ext cx="394200" cy="131400"/>
            </a:xfrm>
            <a:prstGeom prst="triangle">
              <a:avLst>
                <a:gd name="adj" fmla="val 32425"/>
              </a:avLst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/>
            </a:p>
          </p:txBody>
        </p:sp>
        <p:grpSp>
          <p:nvGrpSpPr>
            <p:cNvPr id="92" name="Google Shape;92;p6"/>
            <p:cNvGrpSpPr/>
            <p:nvPr/>
          </p:nvGrpSpPr>
          <p:grpSpPr>
            <a:xfrm flipH="1">
              <a:off x="5734850" y="4472723"/>
              <a:ext cx="2040837" cy="670795"/>
              <a:chOff x="1297954" y="330075"/>
              <a:chExt cx="5169293" cy="1699506"/>
            </a:xfrm>
          </p:grpSpPr>
          <p:sp>
            <p:nvSpPr>
              <p:cNvPr id="93" name="Google Shape;93;p6"/>
              <p:cNvSpPr/>
              <p:nvPr/>
            </p:nvSpPr>
            <p:spPr>
              <a:xfrm>
                <a:off x="1297954" y="330081"/>
                <a:ext cx="3476700" cy="1699500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400"/>
              </a:p>
            </p:txBody>
          </p:sp>
          <p:sp>
            <p:nvSpPr>
              <p:cNvPr id="94" name="Google Shape;94;p6"/>
              <p:cNvSpPr/>
              <p:nvPr/>
            </p:nvSpPr>
            <p:spPr>
              <a:xfrm>
                <a:off x="4767747" y="330075"/>
                <a:ext cx="1699500" cy="1699500"/>
              </a:xfrm>
              <a:prstGeom prst="rtTriangle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400"/>
              </a:p>
            </p:txBody>
          </p:sp>
        </p:grpSp>
        <p:grpSp>
          <p:nvGrpSpPr>
            <p:cNvPr id="95" name="Google Shape;95;p6"/>
            <p:cNvGrpSpPr/>
            <p:nvPr/>
          </p:nvGrpSpPr>
          <p:grpSpPr>
            <a:xfrm flipH="1">
              <a:off x="5578209" y="4646738"/>
              <a:ext cx="2199863" cy="304563"/>
              <a:chOff x="-5827153" y="330075"/>
              <a:chExt cx="12276019" cy="1699569"/>
            </a:xfrm>
          </p:grpSpPr>
          <p:sp>
            <p:nvSpPr>
              <p:cNvPr id="96" name="Google Shape;96;p6"/>
              <p:cNvSpPr/>
              <p:nvPr/>
            </p:nvSpPr>
            <p:spPr>
              <a:xfrm>
                <a:off x="-5827153" y="330144"/>
                <a:ext cx="10612200" cy="1699500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400"/>
              </a:p>
            </p:txBody>
          </p:sp>
          <p:sp>
            <p:nvSpPr>
              <p:cNvPr id="97" name="Google Shape;97;p6"/>
              <p:cNvSpPr/>
              <p:nvPr/>
            </p:nvSpPr>
            <p:spPr>
              <a:xfrm>
                <a:off x="4749366" y="330075"/>
                <a:ext cx="1699500" cy="1699500"/>
              </a:xfrm>
              <a:prstGeom prst="rtTriangle">
                <a:avLst/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400"/>
              </a:p>
            </p:txBody>
          </p:sp>
        </p:grpSp>
      </p:grpSp>
      <p:sp>
        <p:nvSpPr>
          <p:cNvPr id="98" name="Google Shape;98;p6"/>
          <p:cNvSpPr txBox="1">
            <a:spLocks noGrp="1"/>
          </p:cNvSpPr>
          <p:nvPr>
            <p:ph type="title"/>
          </p:nvPr>
        </p:nvSpPr>
        <p:spPr>
          <a:xfrm>
            <a:off x="814275" y="523433"/>
            <a:ext cx="5258400" cy="1021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9pPr>
          </a:lstStyle>
          <a:p>
            <a:endParaRPr/>
          </a:p>
        </p:txBody>
      </p:sp>
      <p:sp>
        <p:nvSpPr>
          <p:cNvPr id="99" name="Google Shape;99;p6"/>
          <p:cNvSpPr txBox="1">
            <a:spLocks noGrp="1"/>
          </p:cNvSpPr>
          <p:nvPr>
            <p:ph type="body" idx="1"/>
          </p:nvPr>
        </p:nvSpPr>
        <p:spPr>
          <a:xfrm>
            <a:off x="814275" y="2050651"/>
            <a:ext cx="3378300" cy="3632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189" lvl="0" indent="-355591">
              <a:spcBef>
                <a:spcPts val="600"/>
              </a:spcBef>
              <a:spcAft>
                <a:spcPts val="0"/>
              </a:spcAft>
              <a:buSzPts val="2000"/>
              <a:buChar char="▰"/>
              <a:defRPr sz="2000"/>
            </a:lvl1pPr>
            <a:lvl2pPr marL="914377" lvl="1" indent="-355591">
              <a:spcBef>
                <a:spcPts val="1000"/>
              </a:spcBef>
              <a:spcAft>
                <a:spcPts val="0"/>
              </a:spcAft>
              <a:buSzPts val="2000"/>
              <a:buChar char="▻"/>
              <a:defRPr sz="2000"/>
            </a:lvl2pPr>
            <a:lvl3pPr marL="1371566" lvl="2" indent="-355591">
              <a:spcBef>
                <a:spcPts val="1000"/>
              </a:spcBef>
              <a:spcAft>
                <a:spcPts val="0"/>
              </a:spcAft>
              <a:buSzPts val="2000"/>
              <a:buChar char="▻"/>
              <a:defRPr sz="2000"/>
            </a:lvl3pPr>
            <a:lvl4pPr marL="1828754" lvl="3" indent="-355591">
              <a:spcBef>
                <a:spcPts val="1000"/>
              </a:spcBef>
              <a:spcAft>
                <a:spcPts val="0"/>
              </a:spcAft>
              <a:buSzPts val="2000"/>
              <a:buChar char="▻"/>
              <a:defRPr sz="2000"/>
            </a:lvl4pPr>
            <a:lvl5pPr marL="2285943" lvl="4" indent="-355591">
              <a:spcBef>
                <a:spcPts val="1000"/>
              </a:spcBef>
              <a:spcAft>
                <a:spcPts val="0"/>
              </a:spcAft>
              <a:buSzPts val="2000"/>
              <a:buChar char="▻"/>
              <a:defRPr sz="2000"/>
            </a:lvl5pPr>
            <a:lvl6pPr marL="2743131" lvl="5" indent="-355591">
              <a:spcBef>
                <a:spcPts val="1000"/>
              </a:spcBef>
              <a:spcAft>
                <a:spcPts val="0"/>
              </a:spcAft>
              <a:buSzPts val="2000"/>
              <a:buChar char="▻"/>
              <a:defRPr sz="2000"/>
            </a:lvl6pPr>
            <a:lvl7pPr marL="3200320" lvl="6" indent="-355591">
              <a:spcBef>
                <a:spcPts val="1000"/>
              </a:spcBef>
              <a:spcAft>
                <a:spcPts val="0"/>
              </a:spcAft>
              <a:buSzPts val="2000"/>
              <a:buChar char="▻"/>
              <a:defRPr sz="2000"/>
            </a:lvl7pPr>
            <a:lvl8pPr marL="3657509" lvl="7" indent="-355591">
              <a:spcBef>
                <a:spcPts val="1000"/>
              </a:spcBef>
              <a:spcAft>
                <a:spcPts val="0"/>
              </a:spcAft>
              <a:buSzPts val="2000"/>
              <a:buChar char="▻"/>
              <a:defRPr sz="2000"/>
            </a:lvl8pPr>
            <a:lvl9pPr marL="4114697" lvl="8" indent="-355591">
              <a:spcBef>
                <a:spcPts val="1000"/>
              </a:spcBef>
              <a:spcAft>
                <a:spcPts val="1000"/>
              </a:spcAft>
              <a:buSzPts val="2000"/>
              <a:buChar char="▻"/>
              <a:defRPr sz="2000"/>
            </a:lvl9pPr>
          </a:lstStyle>
          <a:p>
            <a:endParaRPr/>
          </a:p>
        </p:txBody>
      </p:sp>
      <p:sp>
        <p:nvSpPr>
          <p:cNvPr id="100" name="Google Shape;100;p6"/>
          <p:cNvSpPr txBox="1">
            <a:spLocks noGrp="1"/>
          </p:cNvSpPr>
          <p:nvPr>
            <p:ph type="body" idx="2"/>
          </p:nvPr>
        </p:nvSpPr>
        <p:spPr>
          <a:xfrm>
            <a:off x="4396123" y="2050651"/>
            <a:ext cx="3378300" cy="3632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189" lvl="0" indent="-355591">
              <a:spcBef>
                <a:spcPts val="600"/>
              </a:spcBef>
              <a:spcAft>
                <a:spcPts val="0"/>
              </a:spcAft>
              <a:buSzPts val="2000"/>
              <a:buChar char="▰"/>
              <a:defRPr sz="2000"/>
            </a:lvl1pPr>
            <a:lvl2pPr marL="914377" lvl="1" indent="-355591">
              <a:spcBef>
                <a:spcPts val="1000"/>
              </a:spcBef>
              <a:spcAft>
                <a:spcPts val="0"/>
              </a:spcAft>
              <a:buSzPts val="2000"/>
              <a:buChar char="▻"/>
              <a:defRPr sz="2000"/>
            </a:lvl2pPr>
            <a:lvl3pPr marL="1371566" lvl="2" indent="-355591">
              <a:spcBef>
                <a:spcPts val="1000"/>
              </a:spcBef>
              <a:spcAft>
                <a:spcPts val="0"/>
              </a:spcAft>
              <a:buSzPts val="2000"/>
              <a:buChar char="▻"/>
              <a:defRPr sz="2000"/>
            </a:lvl3pPr>
            <a:lvl4pPr marL="1828754" lvl="3" indent="-355591">
              <a:spcBef>
                <a:spcPts val="1000"/>
              </a:spcBef>
              <a:spcAft>
                <a:spcPts val="0"/>
              </a:spcAft>
              <a:buSzPts val="2000"/>
              <a:buChar char="▻"/>
              <a:defRPr sz="2000"/>
            </a:lvl4pPr>
            <a:lvl5pPr marL="2285943" lvl="4" indent="-355591">
              <a:spcBef>
                <a:spcPts val="1000"/>
              </a:spcBef>
              <a:spcAft>
                <a:spcPts val="0"/>
              </a:spcAft>
              <a:buSzPts val="2000"/>
              <a:buChar char="▻"/>
              <a:defRPr sz="2000"/>
            </a:lvl5pPr>
            <a:lvl6pPr marL="2743131" lvl="5" indent="-355591">
              <a:spcBef>
                <a:spcPts val="1000"/>
              </a:spcBef>
              <a:spcAft>
                <a:spcPts val="0"/>
              </a:spcAft>
              <a:buSzPts val="2000"/>
              <a:buChar char="▻"/>
              <a:defRPr sz="2000"/>
            </a:lvl6pPr>
            <a:lvl7pPr marL="3200320" lvl="6" indent="-355591">
              <a:spcBef>
                <a:spcPts val="1000"/>
              </a:spcBef>
              <a:spcAft>
                <a:spcPts val="0"/>
              </a:spcAft>
              <a:buSzPts val="2000"/>
              <a:buChar char="▻"/>
              <a:defRPr sz="2000"/>
            </a:lvl7pPr>
            <a:lvl8pPr marL="3657509" lvl="7" indent="-355591">
              <a:spcBef>
                <a:spcPts val="1000"/>
              </a:spcBef>
              <a:spcAft>
                <a:spcPts val="0"/>
              </a:spcAft>
              <a:buSzPts val="2000"/>
              <a:buChar char="▻"/>
              <a:defRPr sz="2000"/>
            </a:lvl8pPr>
            <a:lvl9pPr marL="4114697" lvl="8" indent="-355591">
              <a:spcBef>
                <a:spcPts val="1000"/>
              </a:spcBef>
              <a:spcAft>
                <a:spcPts val="1000"/>
              </a:spcAft>
              <a:buSzPts val="2000"/>
              <a:buChar char="▻"/>
              <a:defRPr sz="2000"/>
            </a:lvl9pPr>
          </a:lstStyle>
          <a:p>
            <a:endParaRPr/>
          </a:p>
        </p:txBody>
      </p:sp>
      <p:sp>
        <p:nvSpPr>
          <p:cNvPr id="101" name="Google Shape;101;p6"/>
          <p:cNvSpPr txBox="1">
            <a:spLocks noGrp="1"/>
          </p:cNvSpPr>
          <p:nvPr>
            <p:ph type="sldNum" idx="12"/>
          </p:nvPr>
        </p:nvSpPr>
        <p:spPr>
          <a:xfrm>
            <a:off x="7618000" y="6182000"/>
            <a:ext cx="1487400" cy="42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31930736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3" name="Google Shape;163;p10"/>
          <p:cNvGrpSpPr/>
          <p:nvPr/>
        </p:nvGrpSpPr>
        <p:grpSpPr>
          <a:xfrm rot="10800000">
            <a:off x="-7" y="-1"/>
            <a:ext cx="2202831" cy="894393"/>
            <a:chOff x="5575242" y="4472723"/>
            <a:chExt cx="2202830" cy="670795"/>
          </a:xfrm>
        </p:grpSpPr>
        <p:sp>
          <p:nvSpPr>
            <p:cNvPr id="164" name="Google Shape;164;p10"/>
            <p:cNvSpPr/>
            <p:nvPr/>
          </p:nvSpPr>
          <p:spPr>
            <a:xfrm rot="10800000">
              <a:off x="5575242" y="4948334"/>
              <a:ext cx="394200" cy="131400"/>
            </a:xfrm>
            <a:prstGeom prst="triangle">
              <a:avLst>
                <a:gd name="adj" fmla="val 32425"/>
              </a:avLst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/>
            </a:p>
          </p:txBody>
        </p:sp>
        <p:grpSp>
          <p:nvGrpSpPr>
            <p:cNvPr id="165" name="Google Shape;165;p10"/>
            <p:cNvGrpSpPr/>
            <p:nvPr/>
          </p:nvGrpSpPr>
          <p:grpSpPr>
            <a:xfrm flipH="1">
              <a:off x="5734850" y="4472723"/>
              <a:ext cx="2040837" cy="670795"/>
              <a:chOff x="1297954" y="330075"/>
              <a:chExt cx="5169293" cy="1699506"/>
            </a:xfrm>
          </p:grpSpPr>
          <p:sp>
            <p:nvSpPr>
              <p:cNvPr id="166" name="Google Shape;166;p10"/>
              <p:cNvSpPr/>
              <p:nvPr/>
            </p:nvSpPr>
            <p:spPr>
              <a:xfrm>
                <a:off x="1297954" y="330081"/>
                <a:ext cx="3476700" cy="1699500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400"/>
              </a:p>
            </p:txBody>
          </p:sp>
          <p:sp>
            <p:nvSpPr>
              <p:cNvPr id="167" name="Google Shape;167;p10"/>
              <p:cNvSpPr/>
              <p:nvPr/>
            </p:nvSpPr>
            <p:spPr>
              <a:xfrm>
                <a:off x="4767747" y="330075"/>
                <a:ext cx="1699500" cy="1699500"/>
              </a:xfrm>
              <a:prstGeom prst="rtTriangle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400"/>
              </a:p>
            </p:txBody>
          </p:sp>
        </p:grpSp>
        <p:grpSp>
          <p:nvGrpSpPr>
            <p:cNvPr id="168" name="Google Shape;168;p10"/>
            <p:cNvGrpSpPr/>
            <p:nvPr/>
          </p:nvGrpSpPr>
          <p:grpSpPr>
            <a:xfrm flipH="1">
              <a:off x="5578209" y="4646738"/>
              <a:ext cx="2199863" cy="304563"/>
              <a:chOff x="-5827153" y="330075"/>
              <a:chExt cx="12276019" cy="1699569"/>
            </a:xfrm>
          </p:grpSpPr>
          <p:sp>
            <p:nvSpPr>
              <p:cNvPr id="169" name="Google Shape;169;p10"/>
              <p:cNvSpPr/>
              <p:nvPr/>
            </p:nvSpPr>
            <p:spPr>
              <a:xfrm>
                <a:off x="-5827153" y="330144"/>
                <a:ext cx="10612200" cy="1699500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400"/>
              </a:p>
            </p:txBody>
          </p:sp>
          <p:sp>
            <p:nvSpPr>
              <p:cNvPr id="170" name="Google Shape;170;p10"/>
              <p:cNvSpPr/>
              <p:nvPr/>
            </p:nvSpPr>
            <p:spPr>
              <a:xfrm>
                <a:off x="4749366" y="330075"/>
                <a:ext cx="1699500" cy="1699500"/>
              </a:xfrm>
              <a:prstGeom prst="rtTriangle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400"/>
              </a:p>
            </p:txBody>
          </p:sp>
        </p:grpSp>
      </p:grpSp>
      <p:grpSp>
        <p:nvGrpSpPr>
          <p:cNvPr id="171" name="Google Shape;171;p10"/>
          <p:cNvGrpSpPr/>
          <p:nvPr/>
        </p:nvGrpSpPr>
        <p:grpSpPr>
          <a:xfrm>
            <a:off x="6946842" y="5963633"/>
            <a:ext cx="2202831" cy="894393"/>
            <a:chOff x="5575242" y="4472723"/>
            <a:chExt cx="2202830" cy="670795"/>
          </a:xfrm>
        </p:grpSpPr>
        <p:sp>
          <p:nvSpPr>
            <p:cNvPr id="172" name="Google Shape;172;p10"/>
            <p:cNvSpPr/>
            <p:nvPr/>
          </p:nvSpPr>
          <p:spPr>
            <a:xfrm rot="10800000">
              <a:off x="5575242" y="4948334"/>
              <a:ext cx="394200" cy="131400"/>
            </a:xfrm>
            <a:prstGeom prst="triangle">
              <a:avLst>
                <a:gd name="adj" fmla="val 32425"/>
              </a:avLst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/>
            </a:p>
          </p:txBody>
        </p:sp>
        <p:grpSp>
          <p:nvGrpSpPr>
            <p:cNvPr id="173" name="Google Shape;173;p10"/>
            <p:cNvGrpSpPr/>
            <p:nvPr/>
          </p:nvGrpSpPr>
          <p:grpSpPr>
            <a:xfrm flipH="1">
              <a:off x="5734850" y="4472723"/>
              <a:ext cx="2040837" cy="670795"/>
              <a:chOff x="1297954" y="330075"/>
              <a:chExt cx="5169293" cy="1699506"/>
            </a:xfrm>
          </p:grpSpPr>
          <p:sp>
            <p:nvSpPr>
              <p:cNvPr id="174" name="Google Shape;174;p10"/>
              <p:cNvSpPr/>
              <p:nvPr/>
            </p:nvSpPr>
            <p:spPr>
              <a:xfrm>
                <a:off x="1297954" y="330081"/>
                <a:ext cx="3476700" cy="1699500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400"/>
              </a:p>
            </p:txBody>
          </p:sp>
          <p:sp>
            <p:nvSpPr>
              <p:cNvPr id="175" name="Google Shape;175;p10"/>
              <p:cNvSpPr/>
              <p:nvPr/>
            </p:nvSpPr>
            <p:spPr>
              <a:xfrm>
                <a:off x="4767747" y="330075"/>
                <a:ext cx="1699500" cy="1699500"/>
              </a:xfrm>
              <a:prstGeom prst="rtTriangle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400"/>
              </a:p>
            </p:txBody>
          </p:sp>
        </p:grpSp>
        <p:grpSp>
          <p:nvGrpSpPr>
            <p:cNvPr id="176" name="Google Shape;176;p10"/>
            <p:cNvGrpSpPr/>
            <p:nvPr/>
          </p:nvGrpSpPr>
          <p:grpSpPr>
            <a:xfrm flipH="1">
              <a:off x="5578209" y="4646738"/>
              <a:ext cx="2199863" cy="304563"/>
              <a:chOff x="-5827153" y="330075"/>
              <a:chExt cx="12276019" cy="1699569"/>
            </a:xfrm>
          </p:grpSpPr>
          <p:sp>
            <p:nvSpPr>
              <p:cNvPr id="177" name="Google Shape;177;p10"/>
              <p:cNvSpPr/>
              <p:nvPr/>
            </p:nvSpPr>
            <p:spPr>
              <a:xfrm>
                <a:off x="-5827153" y="330144"/>
                <a:ext cx="10612200" cy="1699500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400"/>
              </a:p>
            </p:txBody>
          </p:sp>
          <p:sp>
            <p:nvSpPr>
              <p:cNvPr id="178" name="Google Shape;178;p10"/>
              <p:cNvSpPr/>
              <p:nvPr/>
            </p:nvSpPr>
            <p:spPr>
              <a:xfrm>
                <a:off x="4749366" y="330075"/>
                <a:ext cx="1699500" cy="1699500"/>
              </a:xfrm>
              <a:prstGeom prst="rtTriangle">
                <a:avLst/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400"/>
              </a:p>
            </p:txBody>
          </p:sp>
        </p:grpSp>
      </p:grpSp>
      <p:sp>
        <p:nvSpPr>
          <p:cNvPr id="179" name="Google Shape;179;p10"/>
          <p:cNvSpPr txBox="1">
            <a:spLocks noGrp="1"/>
          </p:cNvSpPr>
          <p:nvPr>
            <p:ph type="sldNum" idx="12"/>
          </p:nvPr>
        </p:nvSpPr>
        <p:spPr>
          <a:xfrm>
            <a:off x="7618000" y="6182000"/>
            <a:ext cx="1487400" cy="42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2646185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814275" y="523433"/>
            <a:ext cx="5258400" cy="102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Roboto Condensed"/>
              <a:buNone/>
              <a:defRPr sz="20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Roboto Condensed"/>
              <a:buNone/>
              <a:defRPr sz="20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Roboto Condensed"/>
              <a:buNone/>
              <a:defRPr sz="20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Roboto Condensed"/>
              <a:buNone/>
              <a:defRPr sz="20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Roboto Condensed"/>
              <a:buNone/>
              <a:defRPr sz="20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Roboto Condensed"/>
              <a:buNone/>
              <a:defRPr sz="20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Roboto Condensed"/>
              <a:buNone/>
              <a:defRPr sz="20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Roboto Condensed"/>
              <a:buNone/>
              <a:defRPr sz="20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Roboto Condensed"/>
              <a:buNone/>
              <a:defRPr sz="20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814275" y="1769800"/>
            <a:ext cx="6132600" cy="419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81000">
              <a:spcBef>
                <a:spcPts val="6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Roboto Condensed Light"/>
              <a:buChar char="▰"/>
              <a:defRPr sz="2400">
                <a:solidFill>
                  <a:schemeClr val="dk1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1pPr>
            <a:lvl2pPr marL="914400" lvl="1" indent="-381000"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Roboto Condensed Light"/>
              <a:buChar char="▻"/>
              <a:defRPr sz="2400">
                <a:solidFill>
                  <a:schemeClr val="dk1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2pPr>
            <a:lvl3pPr marL="1371600" lvl="2" indent="-381000"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Roboto Condensed Light"/>
              <a:buChar char="▻"/>
              <a:defRPr sz="2400">
                <a:solidFill>
                  <a:schemeClr val="dk1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3pPr>
            <a:lvl4pPr marL="1828800" lvl="3" indent="-381000"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Roboto Condensed Light"/>
              <a:buChar char="▻"/>
              <a:defRPr sz="2400">
                <a:solidFill>
                  <a:schemeClr val="dk1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4pPr>
            <a:lvl5pPr marL="2286000" lvl="4" indent="-381000"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Roboto Condensed Light"/>
              <a:buChar char="▻"/>
              <a:defRPr sz="2400">
                <a:solidFill>
                  <a:schemeClr val="dk1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5pPr>
            <a:lvl6pPr marL="2743200" lvl="5" indent="-381000"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Roboto Condensed Light"/>
              <a:buChar char="▻"/>
              <a:defRPr sz="2400">
                <a:solidFill>
                  <a:schemeClr val="dk1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6pPr>
            <a:lvl7pPr marL="3200400" lvl="6" indent="-381000"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Roboto Condensed Light"/>
              <a:buChar char="▻"/>
              <a:defRPr sz="2400">
                <a:solidFill>
                  <a:schemeClr val="dk1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7pPr>
            <a:lvl8pPr marL="3657600" lvl="7" indent="-381000"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Roboto Condensed Light"/>
              <a:buChar char="▻"/>
              <a:defRPr sz="2400">
                <a:solidFill>
                  <a:schemeClr val="dk1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8pPr>
            <a:lvl9pPr marL="4114800" lvl="8" indent="-381000">
              <a:spcBef>
                <a:spcPts val="1000"/>
              </a:spcBef>
              <a:spcAft>
                <a:spcPts val="1000"/>
              </a:spcAft>
              <a:buClr>
                <a:schemeClr val="accent4"/>
              </a:buClr>
              <a:buSzPts val="2400"/>
              <a:buFont typeface="Roboto Condensed Light"/>
              <a:buChar char="▻"/>
              <a:defRPr sz="2400">
                <a:solidFill>
                  <a:schemeClr val="dk1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7618000" y="6182000"/>
            <a:ext cx="1487400" cy="42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>
              <a:buNone/>
              <a:defRPr sz="12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1pPr>
            <a:lvl2pPr lvl="1" algn="r">
              <a:buNone/>
              <a:defRPr sz="12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2pPr>
            <a:lvl3pPr lvl="2" algn="r">
              <a:buNone/>
              <a:defRPr sz="12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3pPr>
            <a:lvl4pPr lvl="3" algn="r">
              <a:buNone/>
              <a:defRPr sz="12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4pPr>
            <a:lvl5pPr lvl="4" algn="r">
              <a:buNone/>
              <a:defRPr sz="12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5pPr>
            <a:lvl6pPr lvl="5" algn="r">
              <a:buNone/>
              <a:defRPr sz="12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6pPr>
            <a:lvl7pPr lvl="6" algn="r">
              <a:buNone/>
              <a:defRPr sz="12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7pPr>
            <a:lvl8pPr lvl="7" algn="r">
              <a:buNone/>
              <a:defRPr sz="12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8pPr>
            <a:lvl9pPr lvl="8" algn="r">
              <a:buNone/>
              <a:defRPr sz="12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3405147102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</p:sldLayoutIdLst>
  <p:transition>
    <p:fade thruBlk="1"/>
  </p:transition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4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4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4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4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4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4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4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4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4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4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4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4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4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4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4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4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4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4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4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4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4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4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4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4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4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4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4.xml"/><Relationship Id="rId1" Type="http://schemas.openxmlformats.org/officeDocument/2006/relationships/slideLayout" Target="../slideLayouts/slideLayout4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5.xml"/><Relationship Id="rId1" Type="http://schemas.openxmlformats.org/officeDocument/2006/relationships/slideLayout" Target="../slideLayouts/slideLayout4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6.xml"/><Relationship Id="rId1" Type="http://schemas.openxmlformats.org/officeDocument/2006/relationships/slideLayout" Target="../slideLayouts/slideLayout4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7.xml"/><Relationship Id="rId1" Type="http://schemas.openxmlformats.org/officeDocument/2006/relationships/slideLayout" Target="../slideLayouts/slideLayout4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8.xml"/><Relationship Id="rId1" Type="http://schemas.openxmlformats.org/officeDocument/2006/relationships/slideLayout" Target="../slideLayouts/slideLayout4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9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0.xml"/><Relationship Id="rId1" Type="http://schemas.openxmlformats.org/officeDocument/2006/relationships/slideLayout" Target="../slideLayouts/slideLayout4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1.xml"/><Relationship Id="rId1" Type="http://schemas.openxmlformats.org/officeDocument/2006/relationships/slideLayout" Target="../slideLayouts/slideLayout4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2.xml"/><Relationship Id="rId1" Type="http://schemas.openxmlformats.org/officeDocument/2006/relationships/slideLayout" Target="../slideLayouts/slideLayout4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3.xml"/><Relationship Id="rId1" Type="http://schemas.openxmlformats.org/officeDocument/2006/relationships/slideLayout" Target="../slideLayouts/slideLayout4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4.xml"/><Relationship Id="rId1" Type="http://schemas.openxmlformats.org/officeDocument/2006/relationships/slideLayout" Target="../slideLayouts/slideLayout4.xml"/></Relationships>
</file>

<file path=ppt/slides/_rels/slide6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5.xml"/><Relationship Id="rId1" Type="http://schemas.openxmlformats.org/officeDocument/2006/relationships/slideLayout" Target="../slideLayouts/slideLayout4.xml"/></Relationships>
</file>

<file path=ppt/slides/_rels/slide6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6.xml"/><Relationship Id="rId1" Type="http://schemas.openxmlformats.org/officeDocument/2006/relationships/slideLayout" Target="../slideLayouts/slideLayout4.xml"/></Relationships>
</file>

<file path=ppt/slides/_rels/slide6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7.xml"/><Relationship Id="rId1" Type="http://schemas.openxmlformats.org/officeDocument/2006/relationships/slideLayout" Target="../slideLayouts/slideLayout4.xml"/></Relationships>
</file>

<file path=ppt/slides/_rels/slide6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8.xml"/><Relationship Id="rId1" Type="http://schemas.openxmlformats.org/officeDocument/2006/relationships/slideLayout" Target="../slideLayouts/slideLayout4.xml"/></Relationships>
</file>

<file path=ppt/slides/_rels/slide6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9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7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0.xml"/><Relationship Id="rId1" Type="http://schemas.openxmlformats.org/officeDocument/2006/relationships/slideLayout" Target="../slideLayouts/slideLayout4.xml"/></Relationships>
</file>

<file path=ppt/slides/_rels/slide7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1.xml"/><Relationship Id="rId1" Type="http://schemas.openxmlformats.org/officeDocument/2006/relationships/slideLayout" Target="../slideLayouts/slideLayout4.xml"/></Relationships>
</file>

<file path=ppt/slides/_rels/slide7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2.xml"/><Relationship Id="rId1" Type="http://schemas.openxmlformats.org/officeDocument/2006/relationships/slideLayout" Target="../slideLayouts/slideLayout4.xml"/></Relationships>
</file>

<file path=ppt/slides/_rels/slide7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3.xml"/><Relationship Id="rId1" Type="http://schemas.openxmlformats.org/officeDocument/2006/relationships/slideLayout" Target="../slideLayouts/slideLayout4.xml"/></Relationships>
</file>

<file path=ppt/slides/_rels/slide7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4.xml"/><Relationship Id="rId1" Type="http://schemas.openxmlformats.org/officeDocument/2006/relationships/slideLayout" Target="../slideLayouts/slideLayout4.xml"/></Relationships>
</file>

<file path=ppt/slides/_rels/slide7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5.xml"/><Relationship Id="rId1" Type="http://schemas.openxmlformats.org/officeDocument/2006/relationships/slideLayout" Target="../slideLayouts/slideLayout4.xml"/></Relationships>
</file>

<file path=ppt/slides/_rels/slide7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6.xml"/><Relationship Id="rId1" Type="http://schemas.openxmlformats.org/officeDocument/2006/relationships/slideLayout" Target="../slideLayouts/slideLayout4.xml"/></Relationships>
</file>

<file path=ppt/slides/_rels/slide7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7.xml"/><Relationship Id="rId1" Type="http://schemas.openxmlformats.org/officeDocument/2006/relationships/slideLayout" Target="../slideLayouts/slideLayout4.xml"/></Relationships>
</file>

<file path=ppt/slides/_rels/slide7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8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Google Shape;184;p11"/>
          <p:cNvSpPr txBox="1">
            <a:spLocks noGrp="1"/>
          </p:cNvSpPr>
          <p:nvPr>
            <p:ph type="ctrTitle"/>
          </p:nvPr>
        </p:nvSpPr>
        <p:spPr>
          <a:xfrm>
            <a:off x="685801" y="1948001"/>
            <a:ext cx="5367900" cy="2961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" dirty="0"/>
              <a:t>How We Got </a:t>
            </a:r>
            <a:br>
              <a:rPr lang="en" dirty="0"/>
            </a:br>
            <a:r>
              <a:rPr lang="en" dirty="0"/>
              <a:t>Our Bible #11:</a:t>
            </a:r>
            <a:br>
              <a:rPr lang="en" dirty="0"/>
            </a:br>
            <a:br>
              <a:rPr lang="en" sz="800" dirty="0"/>
            </a:br>
            <a:r>
              <a:rPr lang="en-US" sz="4400" i="1" dirty="0">
                <a:solidFill>
                  <a:schemeClr val="accent6">
                    <a:lumMod val="60000"/>
                    <a:lumOff val="40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NT Canon</a:t>
            </a:r>
            <a:br>
              <a:rPr lang="en-US" sz="4400" i="1" dirty="0">
                <a:solidFill>
                  <a:schemeClr val="accent6">
                    <a:lumMod val="60000"/>
                    <a:lumOff val="40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</a:br>
            <a:r>
              <a:rPr lang="en-US" sz="4400" i="1" dirty="0">
                <a:solidFill>
                  <a:schemeClr val="accent6">
                    <a:lumMod val="60000"/>
                    <a:lumOff val="40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Recognized by Man </a:t>
            </a:r>
            <a:endParaRPr sz="4400" i="1" dirty="0">
              <a:solidFill>
                <a:schemeClr val="accent6">
                  <a:lumMod val="60000"/>
                  <a:lumOff val="40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</p:spTree>
  </p:cSld>
  <p:clrMapOvr>
    <a:masterClrMapping/>
  </p:clrMapOvr>
  <p:transition spd="slow">
    <p:randomBar dir="vert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0E2F37FE-8F0B-7D32-927E-7AD8F51DB1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41C47A69-DD14-E59D-59D0-DBA71ADC9CE6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8600" y="652151"/>
            <a:ext cx="6692861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2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I. Early Recognition of NT</a:t>
            </a:r>
            <a:endParaRPr sz="42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C610F614-BE68-B5C4-5B4C-F14C8005EE0D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653552"/>
            <a:ext cx="9105401" cy="5204448"/>
          </a:xfrm>
          <a:prstGeom prst="rect">
            <a:avLst/>
          </a:prstGeom>
        </p:spPr>
        <p:txBody>
          <a:bodyPr spcFirstLastPara="1" wrap="square" lIns="91440" tIns="91425" rIns="91425" bIns="91425" anchor="t" anchorCtr="0">
            <a:noAutofit/>
          </a:bodyPr>
          <a:lstStyle/>
          <a:p>
            <a:pPr marL="76199" indent="0">
              <a:buNone/>
            </a:pPr>
            <a:r>
              <a:rPr lang="en-US" sz="3200" b="1" dirty="0"/>
              <a:t>E. 1st Century Christians recognized the</a:t>
            </a:r>
          </a:p>
          <a:p>
            <a:pPr marL="76199" indent="0">
              <a:buNone/>
            </a:pPr>
            <a:r>
              <a:rPr lang="en-US" sz="3200" b="1" dirty="0"/>
              <a:t>	"</a:t>
            </a:r>
            <a:r>
              <a:rPr lang="en-US" sz="3200" b="1" u="sng" dirty="0"/>
              <a:t>divine</a:t>
            </a:r>
            <a:r>
              <a:rPr lang="en-US" sz="3200" b="1" dirty="0"/>
              <a:t> voice" in the apostolic writings.</a:t>
            </a:r>
          </a:p>
          <a:p>
            <a:pPr marL="76199" indent="0">
              <a:buNone/>
            </a:pPr>
            <a:endParaRPr lang="en-US" sz="800" b="1" dirty="0"/>
          </a:p>
          <a:p>
            <a:pPr marL="76199" indent="0">
              <a:buNone/>
            </a:pPr>
            <a:r>
              <a:rPr lang="en-US" sz="3200" b="1" dirty="0"/>
              <a:t>	John 10:27</a:t>
            </a:r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54271C4D-B8B5-B21D-58FF-7A0E6A8763B2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ea typeface="Roboto Condensed"/>
                <a:cs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10</a:t>
            </a:fld>
            <a:endParaRPr kumimoji="0" sz="1200" b="1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1761365651"/>
      </p:ext>
    </p:extLst>
  </p:cSld>
  <p:clrMapOvr>
    <a:masterClrMapping/>
  </p:clrMapOvr>
  <p:transition spd="slow">
    <p:wip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55E4233D-CA69-584B-469D-E820E930CE9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47A3E9AE-4C19-0A1C-6905-9830B84599EA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8600" y="652151"/>
            <a:ext cx="6692861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2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I. Early Recognition of NT</a:t>
            </a:r>
            <a:endParaRPr sz="42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02F27CF5-F0EA-ECA9-B4F7-9BB43AC8C7BE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653552"/>
            <a:ext cx="9105401" cy="5204448"/>
          </a:xfrm>
          <a:prstGeom prst="rect">
            <a:avLst/>
          </a:prstGeom>
        </p:spPr>
        <p:txBody>
          <a:bodyPr spcFirstLastPara="1" wrap="square" lIns="91440" tIns="91425" rIns="91425" bIns="91425" anchor="t" anchorCtr="0">
            <a:noAutofit/>
          </a:bodyPr>
          <a:lstStyle/>
          <a:p>
            <a:pPr marL="76199" indent="0">
              <a:buNone/>
            </a:pPr>
            <a:r>
              <a:rPr lang="en-US" sz="3200" b="1" dirty="0"/>
              <a:t>E. 1st Century Christians recognized the</a:t>
            </a:r>
          </a:p>
          <a:p>
            <a:pPr marL="76199" indent="0">
              <a:buNone/>
            </a:pPr>
            <a:r>
              <a:rPr lang="en-US" sz="3200" b="1" dirty="0"/>
              <a:t>	"</a:t>
            </a:r>
            <a:r>
              <a:rPr lang="en-US" sz="3200" b="1" u="sng" dirty="0"/>
              <a:t>divine</a:t>
            </a:r>
            <a:r>
              <a:rPr lang="en-US" sz="3200" b="1" dirty="0"/>
              <a:t> voice" in the apostolic writings.</a:t>
            </a:r>
          </a:p>
          <a:p>
            <a:pPr marL="76199" indent="0">
              <a:buNone/>
            </a:pPr>
            <a:endParaRPr lang="en-US" sz="800" b="1" dirty="0"/>
          </a:p>
          <a:p>
            <a:pPr marL="76199" indent="0">
              <a:buNone/>
            </a:pPr>
            <a:r>
              <a:rPr lang="en-US" sz="3200" b="1" dirty="0"/>
              <a:t>	John 10:27 "My sheep hear my voice, and I know </a:t>
            </a:r>
          </a:p>
          <a:p>
            <a:pPr marL="76199" indent="0">
              <a:buNone/>
            </a:pPr>
            <a:r>
              <a:rPr lang="en-US" sz="3200" b="1" dirty="0"/>
              <a:t>			   them, and they follow me."</a:t>
            </a:r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lvl="0" indent="0">
              <a:buNone/>
            </a:pPr>
            <a:endParaRPr lang="en-US" sz="3200" b="1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501785ED-0B04-B499-1347-B0FF98247D20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ea typeface="Roboto Condensed"/>
                <a:cs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11</a:t>
            </a:fld>
            <a:endParaRPr kumimoji="0" sz="1200" b="1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30412797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BC921E40-6D2C-6283-D4D6-18A3EB9FEF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E63B4CA8-39C3-A4F4-DFEA-2C28B119C95B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8600" y="652151"/>
            <a:ext cx="6692861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2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I. Early Recognition of NT</a:t>
            </a:r>
            <a:endParaRPr sz="42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794872CB-C666-3EE6-A718-0AB8144924EB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653552"/>
            <a:ext cx="9105401" cy="5204448"/>
          </a:xfrm>
          <a:prstGeom prst="rect">
            <a:avLst/>
          </a:prstGeom>
        </p:spPr>
        <p:txBody>
          <a:bodyPr spcFirstLastPara="1" wrap="square" lIns="91440" tIns="91425" rIns="91425" bIns="91425" anchor="t" anchorCtr="0">
            <a:noAutofit/>
          </a:bodyPr>
          <a:lstStyle/>
          <a:p>
            <a:pPr marL="76199" indent="0">
              <a:buNone/>
            </a:pPr>
            <a:r>
              <a:rPr lang="en-US" sz="3200" b="1" dirty="0"/>
              <a:t>F. 1st Century Christians </a:t>
            </a:r>
            <a:r>
              <a:rPr lang="en-US" sz="3200" b="1" i="1" dirty="0"/>
              <a:t>"</a:t>
            </a:r>
            <a:r>
              <a:rPr lang="en-US" sz="3200" b="1" i="1" u="sng" dirty="0"/>
              <a:t>devoted</a:t>
            </a:r>
            <a:r>
              <a:rPr lang="en-US" sz="3200" b="1" i="1" dirty="0"/>
              <a:t> themselves to the </a:t>
            </a:r>
          </a:p>
          <a:p>
            <a:pPr marL="76199" indent="0">
              <a:buNone/>
            </a:pPr>
            <a:r>
              <a:rPr lang="en-US" sz="3200" b="1" i="1" dirty="0"/>
              <a:t>	apostles' teaching and the fellowship . . . " </a:t>
            </a:r>
          </a:p>
          <a:p>
            <a:pPr marL="76199" indent="0">
              <a:buNone/>
            </a:pPr>
            <a:r>
              <a:rPr lang="en-US" sz="3200" b="1" i="1" dirty="0"/>
              <a:t>	</a:t>
            </a:r>
            <a:r>
              <a:rPr lang="en-US" sz="3200" b="1" dirty="0"/>
              <a:t>- Acts 2:42.</a:t>
            </a:r>
          </a:p>
          <a:p>
            <a:pPr marL="76199" lvl="0" indent="0">
              <a:buNone/>
            </a:pPr>
            <a:endParaRPr lang="en-US" sz="3200" b="1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AC686B65-18E7-93A4-EE26-86ACBD0D1B2E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ea typeface="Roboto Condensed"/>
                <a:cs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12</a:t>
            </a:fld>
            <a:endParaRPr kumimoji="0" sz="1200" b="1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2773631149"/>
      </p:ext>
    </p:extLst>
  </p:cSld>
  <p:clrMapOvr>
    <a:masterClrMapping/>
  </p:clrMapOvr>
  <p:transition spd="slow">
    <p:wip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E31DB63D-EC93-F706-BC28-36AF423A26E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86299E1B-965E-0795-BD38-78F7B1911682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8600" y="652151"/>
            <a:ext cx="6692861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2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I. Early Recognition of NT</a:t>
            </a:r>
            <a:endParaRPr sz="42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860AF788-E166-4F31-9658-4C4DF966EF78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653552"/>
            <a:ext cx="9105401" cy="5204448"/>
          </a:xfrm>
          <a:prstGeom prst="rect">
            <a:avLst/>
          </a:prstGeom>
        </p:spPr>
        <p:txBody>
          <a:bodyPr spcFirstLastPara="1" wrap="square" lIns="91440" tIns="91425" rIns="91425" bIns="91425" anchor="t" anchorCtr="0">
            <a:noAutofit/>
          </a:bodyPr>
          <a:lstStyle/>
          <a:p>
            <a:pPr marL="76199" indent="0">
              <a:buNone/>
            </a:pPr>
            <a:r>
              <a:rPr lang="en-US" sz="3200" b="1" dirty="0"/>
              <a:t>F. 1st Century Christians </a:t>
            </a:r>
            <a:r>
              <a:rPr lang="en-US" sz="3200" b="1" i="1" dirty="0"/>
              <a:t>"</a:t>
            </a:r>
            <a:r>
              <a:rPr lang="en-US" sz="3200" b="1" i="1" u="sng" dirty="0"/>
              <a:t>devoted</a:t>
            </a:r>
            <a:r>
              <a:rPr lang="en-US" sz="3200" b="1" i="1" dirty="0"/>
              <a:t> themselves to the </a:t>
            </a:r>
          </a:p>
          <a:p>
            <a:pPr marL="76199" indent="0">
              <a:buNone/>
            </a:pPr>
            <a:r>
              <a:rPr lang="en-US" sz="3200" b="1" i="1" dirty="0"/>
              <a:t>	apostles' teaching and the fellowship . . . " </a:t>
            </a:r>
          </a:p>
          <a:p>
            <a:pPr marL="76199" indent="0">
              <a:buNone/>
            </a:pPr>
            <a:r>
              <a:rPr lang="en-US" sz="3200" b="1" i="1" dirty="0"/>
              <a:t>	</a:t>
            </a:r>
            <a:r>
              <a:rPr lang="en-US" sz="3200" b="1" dirty="0"/>
              <a:t>- Acts 2:42.</a:t>
            </a:r>
          </a:p>
          <a:p>
            <a:pPr marL="76199" indent="0">
              <a:buNone/>
            </a:pPr>
            <a:r>
              <a:rPr lang="en-US" sz="3200" b="1" dirty="0"/>
              <a:t>G. Apostles' preaching was the </a:t>
            </a:r>
            <a:r>
              <a:rPr lang="en-US" sz="3200" b="1" u="sng" dirty="0"/>
              <a:t>foundation</a:t>
            </a:r>
            <a:r>
              <a:rPr lang="en-US" sz="3200" b="1" dirty="0"/>
              <a:t> of the </a:t>
            </a:r>
          </a:p>
          <a:p>
            <a:pPr marL="76199" indent="0">
              <a:buNone/>
            </a:pPr>
            <a:r>
              <a:rPr lang="en-US" sz="3200" b="1" dirty="0"/>
              <a:t>	Church - Eph 2:19-20.</a:t>
            </a:r>
          </a:p>
          <a:p>
            <a:pPr marL="76199" indent="0">
              <a:buNone/>
            </a:pPr>
            <a:r>
              <a:rPr lang="en-US" sz="3200" b="1" dirty="0"/>
              <a:t> </a:t>
            </a:r>
          </a:p>
          <a:p>
            <a:pPr marL="76199" indent="0">
              <a:buNone/>
            </a:pPr>
            <a:endParaRPr lang="en-US" sz="3200" b="1" dirty="0"/>
          </a:p>
          <a:p>
            <a:pPr marL="76199" lvl="0" indent="0">
              <a:buNone/>
            </a:pPr>
            <a:endParaRPr lang="en-US" sz="3200" b="1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94449BAB-685E-259B-7FB8-385FF45C86EE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ea typeface="Roboto Condensed"/>
                <a:cs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13</a:t>
            </a:fld>
            <a:endParaRPr kumimoji="0" sz="1200" b="1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3544473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1AB92D2A-8721-781C-EE1D-8683C76D6F3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66E74F90-9205-9284-4911-D3F02BED2C11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8600" y="652151"/>
            <a:ext cx="6692861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2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I. Early Recognition of NT</a:t>
            </a:r>
            <a:endParaRPr sz="42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2ACCD2F6-1951-062C-0D47-9C0B308991A9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653552"/>
            <a:ext cx="9105401" cy="5204448"/>
          </a:xfrm>
          <a:prstGeom prst="rect">
            <a:avLst/>
          </a:prstGeom>
        </p:spPr>
        <p:txBody>
          <a:bodyPr spcFirstLastPara="1" wrap="square" lIns="91440" tIns="91425" rIns="91425" bIns="91425" anchor="t" anchorCtr="0">
            <a:noAutofit/>
          </a:bodyPr>
          <a:lstStyle/>
          <a:p>
            <a:pPr marL="76199" indent="0">
              <a:buNone/>
            </a:pPr>
            <a:r>
              <a:rPr lang="en-US" sz="3200" b="1" dirty="0"/>
              <a:t>H. Thus, the core of NT Scriptures was </a:t>
            </a:r>
            <a:r>
              <a:rPr lang="en-US" sz="3200" b="1" i="1" dirty="0"/>
              <a:t>widely </a:t>
            </a:r>
          </a:p>
          <a:p>
            <a:pPr marL="76199" indent="0">
              <a:buNone/>
            </a:pPr>
            <a:r>
              <a:rPr lang="en-US" sz="3200" b="1" i="1" dirty="0"/>
              <a:t>	accepted</a:t>
            </a:r>
            <a:r>
              <a:rPr lang="en-US" sz="3200" b="1" dirty="0"/>
              <a:t> by the </a:t>
            </a:r>
            <a:r>
              <a:rPr lang="en-US" sz="3200" b="1" u="sng" dirty="0"/>
              <a:t>first</a:t>
            </a:r>
            <a:r>
              <a:rPr lang="en-US" sz="3200" b="1" dirty="0"/>
              <a:t> Christians &amp; handed down </a:t>
            </a:r>
          </a:p>
          <a:p>
            <a:pPr marL="76199" indent="0">
              <a:buNone/>
            </a:pPr>
            <a:r>
              <a:rPr lang="en-US" sz="3200" b="1" dirty="0"/>
              <a:t>	to successive generations.</a:t>
            </a:r>
          </a:p>
          <a:p>
            <a:pPr marL="76199" indent="0">
              <a:buNone/>
            </a:pPr>
            <a:endParaRPr lang="en-US" sz="800" b="1" dirty="0"/>
          </a:p>
          <a:p>
            <a:pPr marL="76199" indent="0">
              <a:buNone/>
            </a:pPr>
            <a:r>
              <a:rPr lang="en-US" sz="3200" b="1" dirty="0"/>
              <a:t>	Ex/</a:t>
            </a:r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lvl="0" indent="0">
              <a:buNone/>
            </a:pPr>
            <a:endParaRPr lang="en-US" sz="3200" b="1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0C7B8691-F8D4-AD29-E4C8-EBE7341FFD4C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ea typeface="Roboto Condensed"/>
                <a:cs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14</a:t>
            </a:fld>
            <a:endParaRPr kumimoji="0" sz="1200" b="1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814627886"/>
      </p:ext>
    </p:extLst>
  </p:cSld>
  <p:clrMapOvr>
    <a:masterClrMapping/>
  </p:clrMapOvr>
  <p:transition spd="slow">
    <p:wipe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B388093B-BC48-22AD-3E73-C8C26EDA37B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8F650459-0503-1E30-547F-7935689CD92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8600" y="652151"/>
            <a:ext cx="6692861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2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I. Early Recognition of NT</a:t>
            </a:r>
            <a:endParaRPr sz="42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8E3C6163-BFE5-47D0-B494-D0898318A454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653552"/>
            <a:ext cx="9105401" cy="5204448"/>
          </a:xfrm>
          <a:prstGeom prst="rect">
            <a:avLst/>
          </a:prstGeom>
        </p:spPr>
        <p:txBody>
          <a:bodyPr spcFirstLastPara="1" wrap="square" lIns="91440" tIns="91425" rIns="91425" bIns="91425" anchor="t" anchorCtr="0">
            <a:noAutofit/>
          </a:bodyPr>
          <a:lstStyle/>
          <a:p>
            <a:pPr marL="76199" indent="0">
              <a:buNone/>
            </a:pPr>
            <a:r>
              <a:rPr lang="en-US" sz="3200" b="1" dirty="0"/>
              <a:t>H. Thus, the core of NT Scriptures was </a:t>
            </a:r>
            <a:r>
              <a:rPr lang="en-US" sz="3200" b="1" i="1" dirty="0"/>
              <a:t>widely </a:t>
            </a:r>
          </a:p>
          <a:p>
            <a:pPr marL="76199" indent="0">
              <a:buNone/>
            </a:pPr>
            <a:r>
              <a:rPr lang="en-US" sz="3200" b="1" i="1" dirty="0"/>
              <a:t>	accepted</a:t>
            </a:r>
            <a:r>
              <a:rPr lang="en-US" sz="3200" b="1" dirty="0"/>
              <a:t> by the </a:t>
            </a:r>
            <a:r>
              <a:rPr lang="en-US" sz="3200" b="1" u="sng" dirty="0"/>
              <a:t>first</a:t>
            </a:r>
            <a:r>
              <a:rPr lang="en-US" sz="3200" b="1" dirty="0"/>
              <a:t> Christians &amp; handed down </a:t>
            </a:r>
          </a:p>
          <a:p>
            <a:pPr marL="76199" indent="0">
              <a:buNone/>
            </a:pPr>
            <a:r>
              <a:rPr lang="en-US" sz="3200" b="1" dirty="0"/>
              <a:t>	to successive generations.</a:t>
            </a:r>
          </a:p>
          <a:p>
            <a:pPr marL="76199" indent="0">
              <a:buNone/>
            </a:pPr>
            <a:endParaRPr lang="en-US" sz="800" b="1" dirty="0"/>
          </a:p>
          <a:p>
            <a:pPr marL="76199" indent="0">
              <a:buNone/>
            </a:pPr>
            <a:r>
              <a:rPr lang="en-US" sz="3200" b="1" dirty="0"/>
              <a:t>	Ex/ Like we received the Declaration of Indep.,</a:t>
            </a:r>
          </a:p>
          <a:p>
            <a:pPr marL="76199" indent="0">
              <a:buNone/>
            </a:pPr>
            <a:r>
              <a:rPr lang="en-US" sz="3200" b="1" dirty="0"/>
              <a:t>	       US Constitution, Bill of Rights, etc.</a:t>
            </a:r>
          </a:p>
          <a:p>
            <a:pPr marL="76199" indent="0">
              <a:buNone/>
            </a:pPr>
            <a:endParaRPr lang="en-US" sz="800" b="1" dirty="0"/>
          </a:p>
          <a:p>
            <a:pPr marL="76199" indent="0">
              <a:buNone/>
            </a:pPr>
            <a:r>
              <a:rPr lang="en-US" sz="3200" b="1" dirty="0"/>
              <a:t>	</a:t>
            </a:r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lvl="0" indent="0">
              <a:buNone/>
            </a:pPr>
            <a:endParaRPr lang="en-US" sz="3200" b="1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E61D7A60-952F-8FEE-72E6-A64BCCA75085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ea typeface="Roboto Condensed"/>
                <a:cs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15</a:t>
            </a:fld>
            <a:endParaRPr kumimoji="0" sz="1200" b="1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20191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5BBC3F3B-1EC6-97C7-DB70-CD55D187B95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2E5C357F-E4E0-57CD-6A80-2B17FAA20A53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8600" y="652151"/>
            <a:ext cx="6692861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2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I. Early Recognition of NT</a:t>
            </a:r>
            <a:endParaRPr sz="42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A689FADF-7A1E-7F05-4D74-3C3F507A01FC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653552"/>
            <a:ext cx="9105401" cy="5204448"/>
          </a:xfrm>
          <a:prstGeom prst="rect">
            <a:avLst/>
          </a:prstGeom>
        </p:spPr>
        <p:txBody>
          <a:bodyPr spcFirstLastPara="1" wrap="square" lIns="91440" tIns="91425" rIns="91425" bIns="91425" anchor="t" anchorCtr="0">
            <a:noAutofit/>
          </a:bodyPr>
          <a:lstStyle/>
          <a:p>
            <a:pPr marL="76199" indent="0">
              <a:buNone/>
            </a:pPr>
            <a:r>
              <a:rPr lang="en-US" sz="3200" b="1" dirty="0"/>
              <a:t>I. 2nd Century Christians were confident on a "</a:t>
            </a:r>
            <a:r>
              <a:rPr lang="en-US" sz="3200" b="1" u="sng" dirty="0"/>
              <a:t>core</a:t>
            </a:r>
            <a:r>
              <a:rPr lang="en-US" sz="3200" b="1" dirty="0"/>
              <a:t>" </a:t>
            </a:r>
          </a:p>
          <a:p>
            <a:pPr marL="76199" indent="0">
              <a:buNone/>
            </a:pPr>
            <a:r>
              <a:rPr lang="en-US" sz="3200" b="1" dirty="0"/>
              <a:t>	of approx. 22 books.</a:t>
            </a:r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lvl="0" indent="0">
              <a:buNone/>
            </a:pPr>
            <a:endParaRPr lang="en-US" sz="3200" b="1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4B2BF191-DA93-34F5-CEAD-BC0159B3E816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ea typeface="Roboto Condensed"/>
                <a:cs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16</a:t>
            </a:fld>
            <a:endParaRPr kumimoji="0" sz="1200" b="1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3838077309"/>
      </p:ext>
    </p:extLst>
  </p:cSld>
  <p:clrMapOvr>
    <a:masterClrMapping/>
  </p:clrMapOvr>
  <p:transition spd="slow">
    <p:randomBar dir="vert"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B9BC6884-CB00-C30D-9F70-19F24035AC0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0CC29F30-0B3C-8EAC-52DB-C59B797BA56C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8600" y="652151"/>
            <a:ext cx="6692861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2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I. Early Recognition of NT</a:t>
            </a:r>
            <a:endParaRPr sz="42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6B246716-1352-480C-1F17-9E8167395860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653552"/>
            <a:ext cx="9105401" cy="5204448"/>
          </a:xfrm>
          <a:prstGeom prst="rect">
            <a:avLst/>
          </a:prstGeom>
        </p:spPr>
        <p:txBody>
          <a:bodyPr spcFirstLastPara="1" wrap="square" lIns="91440" tIns="91425" rIns="91425" bIns="91425" anchor="t" anchorCtr="0">
            <a:noAutofit/>
          </a:bodyPr>
          <a:lstStyle/>
          <a:p>
            <a:pPr marL="76199" indent="0">
              <a:buNone/>
            </a:pPr>
            <a:r>
              <a:rPr lang="en-US" sz="3200" b="1" dirty="0"/>
              <a:t>I. 2nd Century Christians were confident on a "</a:t>
            </a:r>
            <a:r>
              <a:rPr lang="en-US" sz="3200" b="1" u="sng" dirty="0"/>
              <a:t>core</a:t>
            </a:r>
            <a:r>
              <a:rPr lang="en-US" sz="3200" b="1" dirty="0"/>
              <a:t>" </a:t>
            </a:r>
          </a:p>
          <a:p>
            <a:pPr marL="76199" indent="0">
              <a:buNone/>
            </a:pPr>
            <a:r>
              <a:rPr lang="en-US" sz="3200" b="1" dirty="0"/>
              <a:t>	of approx. 22 books.</a:t>
            </a:r>
          </a:p>
          <a:p>
            <a:pPr marL="76199" indent="0">
              <a:buNone/>
            </a:pPr>
            <a:r>
              <a:rPr lang="en-US" sz="3200" b="1" dirty="0"/>
              <a:t>   1. Irenaeus, bishop of Lyons, affirmed a 22-book 	collection ca. </a:t>
            </a:r>
            <a:r>
              <a:rPr lang="en-US" sz="3200" b="1" u="sng" dirty="0"/>
              <a:t>180AD</a:t>
            </a:r>
            <a:r>
              <a:rPr lang="en-US" sz="3200" b="1" dirty="0"/>
              <a:t>. </a:t>
            </a:r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lvl="0" indent="0">
              <a:buNone/>
            </a:pPr>
            <a:endParaRPr lang="en-US" sz="3200" b="1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5179D1EA-1F3E-0756-415F-1274C6305AAE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ea typeface="Roboto Condensed"/>
                <a:cs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17</a:t>
            </a:fld>
            <a:endParaRPr kumimoji="0" sz="1200" b="1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1946949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9E9328D4-56CE-B94B-9CA2-026D6BA1582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16A052AE-CDE8-B825-E906-EA30CFC7FFF8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8600" y="652151"/>
            <a:ext cx="6692861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2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I. Early Recognition of NT</a:t>
            </a:r>
            <a:endParaRPr sz="42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CF2B9DD0-029B-978D-0557-48C576B0F364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653552"/>
            <a:ext cx="9105401" cy="5204448"/>
          </a:xfrm>
          <a:prstGeom prst="rect">
            <a:avLst/>
          </a:prstGeom>
        </p:spPr>
        <p:txBody>
          <a:bodyPr spcFirstLastPara="1" wrap="square" lIns="91440" tIns="91425" rIns="91425" bIns="91425" anchor="t" anchorCtr="0">
            <a:noAutofit/>
          </a:bodyPr>
          <a:lstStyle/>
          <a:p>
            <a:pPr marL="76199" indent="0">
              <a:buNone/>
            </a:pPr>
            <a:r>
              <a:rPr lang="en-US" sz="3200" b="1" dirty="0"/>
              <a:t>I. 2nd Century Christians were confident on a "</a:t>
            </a:r>
            <a:r>
              <a:rPr lang="en-US" sz="3200" b="1" u="sng" dirty="0"/>
              <a:t>core</a:t>
            </a:r>
            <a:r>
              <a:rPr lang="en-US" sz="3200" b="1" dirty="0"/>
              <a:t>" </a:t>
            </a:r>
          </a:p>
          <a:p>
            <a:pPr marL="76199" indent="0">
              <a:buNone/>
            </a:pPr>
            <a:r>
              <a:rPr lang="en-US" sz="3200" b="1" dirty="0"/>
              <a:t>	of approx. 22 books.</a:t>
            </a:r>
          </a:p>
          <a:p>
            <a:pPr marL="76199" indent="0">
              <a:buNone/>
            </a:pPr>
            <a:r>
              <a:rPr lang="en-US" sz="3200" b="1" dirty="0"/>
              <a:t>   1. Irenaeus, bishop of Lyons, affirmed a 22-book 	collection ca. </a:t>
            </a:r>
            <a:r>
              <a:rPr lang="en-US" sz="3200" b="1" u="sng" dirty="0"/>
              <a:t>180AD</a:t>
            </a:r>
            <a:r>
              <a:rPr lang="en-US" sz="3200" b="1" dirty="0"/>
              <a:t>. </a:t>
            </a:r>
          </a:p>
          <a:p>
            <a:pPr marL="76199" indent="0">
              <a:buNone/>
            </a:pPr>
            <a:r>
              <a:rPr lang="en-US" sz="3200" b="1" dirty="0"/>
              <a:t>   2. The Muratorian Fragment contains these books 	in a canonical </a:t>
            </a:r>
            <a:r>
              <a:rPr lang="en-US" sz="3200" b="1" u="sng" dirty="0"/>
              <a:t>list</a:t>
            </a:r>
            <a:r>
              <a:rPr lang="en-US" sz="3200" b="1" dirty="0"/>
              <a:t> by 200AD.</a:t>
            </a:r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lvl="0" indent="0">
              <a:buNone/>
            </a:pPr>
            <a:endParaRPr lang="en-US" sz="3200" b="1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49D0B262-34CE-91A9-3E84-DDC68F4C82CF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ea typeface="Roboto Condensed"/>
                <a:cs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18</a:t>
            </a:fld>
            <a:endParaRPr kumimoji="0" sz="1200" b="1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16994010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168C069C-DAE5-7582-0BA2-6A90FC53D83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559E6F4B-0FEE-0AB8-6C2C-15F8F53F51BA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8600" y="652151"/>
            <a:ext cx="6692861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2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I. Early Recognition of NT</a:t>
            </a:r>
            <a:endParaRPr sz="42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F39C6BEE-FE91-C80D-F14A-00B0D81723EA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653552"/>
            <a:ext cx="9105401" cy="5204448"/>
          </a:xfrm>
          <a:prstGeom prst="rect">
            <a:avLst/>
          </a:prstGeom>
        </p:spPr>
        <p:txBody>
          <a:bodyPr spcFirstLastPara="1" wrap="square" lIns="91440" tIns="91425" rIns="91425" bIns="91425" anchor="t" anchorCtr="0">
            <a:noAutofit/>
          </a:bodyPr>
          <a:lstStyle/>
          <a:p>
            <a:pPr marL="76199" indent="0">
              <a:buNone/>
            </a:pPr>
            <a:r>
              <a:rPr lang="en-US" sz="3200" b="1" dirty="0"/>
              <a:t>I. 2nd Century Christians were confident on a "</a:t>
            </a:r>
            <a:r>
              <a:rPr lang="en-US" sz="3200" b="1" u="sng" dirty="0"/>
              <a:t>core</a:t>
            </a:r>
            <a:r>
              <a:rPr lang="en-US" sz="3200" b="1" dirty="0"/>
              <a:t>" </a:t>
            </a:r>
          </a:p>
          <a:p>
            <a:pPr marL="76199" indent="0">
              <a:buNone/>
            </a:pPr>
            <a:r>
              <a:rPr lang="en-US" sz="3200" b="1" dirty="0"/>
              <a:t>	of approx. 22 books.</a:t>
            </a:r>
          </a:p>
          <a:p>
            <a:pPr marL="76199" indent="0">
              <a:buNone/>
            </a:pPr>
            <a:r>
              <a:rPr lang="en-US" sz="3200" b="1" dirty="0"/>
              <a:t>   1. Irenaeus, bishop of Lyons, affirmed a 22-book 	collection ca. </a:t>
            </a:r>
            <a:r>
              <a:rPr lang="en-US" sz="3200" b="1" u="sng" dirty="0"/>
              <a:t>180AD</a:t>
            </a:r>
            <a:r>
              <a:rPr lang="en-US" sz="3200" b="1" dirty="0"/>
              <a:t>. </a:t>
            </a:r>
          </a:p>
          <a:p>
            <a:pPr marL="76199" indent="0">
              <a:buNone/>
            </a:pPr>
            <a:r>
              <a:rPr lang="en-US" sz="3200" b="1" dirty="0"/>
              <a:t>   2. The Muratorian Fragment contains these books 	in a canonical </a:t>
            </a:r>
            <a:r>
              <a:rPr lang="en-US" sz="3200" b="1" u="sng" dirty="0"/>
              <a:t>list</a:t>
            </a:r>
            <a:r>
              <a:rPr lang="en-US" sz="3200" b="1" dirty="0"/>
              <a:t> by 200AD.</a:t>
            </a:r>
          </a:p>
          <a:p>
            <a:pPr marL="76199" indent="0">
              <a:buNone/>
            </a:pPr>
            <a:r>
              <a:rPr lang="en-US" sz="3200" b="1" dirty="0"/>
              <a:t>   3. Clement of Alexandria, a great intellectual and 	apologist, affirmed these 22 books 			by </a:t>
            </a:r>
            <a:r>
              <a:rPr lang="en-US" sz="3200" b="1" u="sng" dirty="0"/>
              <a:t>200AD</a:t>
            </a:r>
            <a:r>
              <a:rPr lang="en-US" sz="3200" b="1" dirty="0"/>
              <a:t>. </a:t>
            </a:r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lvl="0" indent="0">
              <a:buNone/>
            </a:pPr>
            <a:endParaRPr lang="en-US" sz="3200" b="1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EAEE257B-D150-4535-5A09-0DE2EADCA644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ea typeface="Roboto Condensed"/>
                <a:cs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19</a:t>
            </a:fld>
            <a:endParaRPr kumimoji="0" sz="1200" b="1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6178399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2427EDE3-C19F-D9F9-0ED5-B74F5F1685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B405F11D-B164-2E17-DFE2-25271650CB19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14226" y="681968"/>
            <a:ext cx="6385089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Canonization</a:t>
            </a:r>
            <a:endParaRPr sz="44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D94F2493-D3D6-10F5-DBE7-A09CA2B00A00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822517"/>
            <a:ext cx="9105401" cy="5035483"/>
          </a:xfrm>
          <a:prstGeom prst="rect">
            <a:avLst/>
          </a:prstGeom>
        </p:spPr>
        <p:txBody>
          <a:bodyPr spcFirstLastPara="1" wrap="square" lIns="91440" tIns="91425" rIns="91425" bIns="91425" anchor="t" anchorCtr="0">
            <a:noAutofit/>
          </a:bodyPr>
          <a:lstStyle/>
          <a:p>
            <a:pPr>
              <a:buClr>
                <a:schemeClr val="accent5"/>
              </a:buClr>
              <a:buFont typeface="Wingdings" pitchFamily="2" charset="2"/>
              <a:buChar char="v"/>
            </a:pPr>
            <a:r>
              <a:rPr lang="en-US" sz="3200" b="1" dirty="0"/>
              <a:t>“Canon” – “rule” or “</a:t>
            </a:r>
            <a:r>
              <a:rPr lang="en-US" sz="3200" b="1" u="sng" dirty="0"/>
              <a:t>measure</a:t>
            </a:r>
            <a:r>
              <a:rPr lang="en-US" sz="3200" b="1" dirty="0"/>
              <a:t>” by which a writing is </a:t>
            </a:r>
          </a:p>
          <a:p>
            <a:pPr marL="76199" lvl="0" indent="0">
              <a:buNone/>
            </a:pPr>
            <a:r>
              <a:rPr lang="en-US" sz="3200" b="1" dirty="0"/>
              <a:t>		      </a:t>
            </a:r>
            <a:r>
              <a:rPr lang="en-US" sz="3200" b="1" i="1" dirty="0"/>
              <a:t>recognized</a:t>
            </a:r>
            <a:r>
              <a:rPr lang="en-US" sz="3200" b="1" dirty="0"/>
              <a:t> to be Inspired.</a:t>
            </a:r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E9C362C9-A84A-4575-B0C8-5AE06A6206C0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ea typeface="Roboto Condensed"/>
                <a:cs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2</a:t>
            </a:fld>
            <a:endParaRPr kumimoji="0" sz="1200" b="1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352073995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6E5EEF09-DB8E-0959-E456-D26F08B9374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DD3BE66E-BCD7-AD35-7EAE-52234EE40E7B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8599" y="652151"/>
            <a:ext cx="8043855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0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II. Council of Carthage – 397AD</a:t>
            </a:r>
            <a:endParaRPr sz="40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D8362A7F-6263-522C-2F06-D13A1FDDD840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653552"/>
            <a:ext cx="9105401" cy="5204448"/>
          </a:xfrm>
          <a:prstGeom prst="rect">
            <a:avLst/>
          </a:prstGeom>
        </p:spPr>
        <p:txBody>
          <a:bodyPr spcFirstLastPara="1" wrap="square" lIns="91440" tIns="91425" rIns="91425" bIns="91425" anchor="t" anchorCtr="0">
            <a:noAutofit/>
          </a:bodyPr>
          <a:lstStyle/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lvl="0" indent="0">
              <a:buNone/>
            </a:pPr>
            <a:endParaRPr lang="en-US" sz="3200" b="1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5F732D27-0571-0C09-464F-26B450D62C88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ea typeface="Roboto Condensed"/>
                <a:cs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20</a:t>
            </a:fld>
            <a:endParaRPr kumimoji="0" sz="1200" b="1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31433409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CCEE11E3-06D4-F6CB-D80E-A42C14664EF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0BA4645E-4B73-4D34-B905-92ACAD2ACAD9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8599" y="652151"/>
            <a:ext cx="8043855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0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II. Council of Carthage – 397AD</a:t>
            </a:r>
            <a:endParaRPr sz="40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76878682-0FFB-5045-4FF0-98FF7EFE2582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653552"/>
            <a:ext cx="9105401" cy="5204448"/>
          </a:xfrm>
          <a:prstGeom prst="rect">
            <a:avLst/>
          </a:prstGeom>
        </p:spPr>
        <p:txBody>
          <a:bodyPr spcFirstLastPara="1" wrap="square" lIns="91440" tIns="91425" rIns="91425" bIns="91425" anchor="t" anchorCtr="0">
            <a:noAutofit/>
          </a:bodyPr>
          <a:lstStyle/>
          <a:p>
            <a:pPr marL="76199" indent="0">
              <a:buNone/>
            </a:pPr>
            <a:r>
              <a:rPr lang="en-US" sz="3200" b="1" dirty="0"/>
              <a:t>A. Church fathers (Aurelius, Augustine, etc.) met to</a:t>
            </a:r>
          </a:p>
          <a:p>
            <a:pPr marL="76199" indent="0">
              <a:buNone/>
            </a:pPr>
            <a:r>
              <a:rPr lang="en-US" sz="3200" b="1" dirty="0"/>
              <a:t>	</a:t>
            </a:r>
            <a:r>
              <a:rPr lang="en-US" sz="3200" b="1" u="sng" dirty="0"/>
              <a:t>solidify</a:t>
            </a:r>
            <a:r>
              <a:rPr lang="en-US" sz="3200" b="1" dirty="0"/>
              <a:t> which writings would be recognized as </a:t>
            </a:r>
          </a:p>
          <a:p>
            <a:pPr marL="76199" indent="0">
              <a:buNone/>
            </a:pPr>
            <a:r>
              <a:rPr lang="en-US" sz="3200" b="1" dirty="0"/>
              <a:t>	the official Scriptures of the Church. </a:t>
            </a:r>
          </a:p>
          <a:p>
            <a:pPr marL="76199" indent="0">
              <a:buNone/>
            </a:pPr>
            <a:endParaRPr lang="en-US" sz="800" b="1" dirty="0"/>
          </a:p>
          <a:p>
            <a:pPr marL="76199" indent="0">
              <a:buNone/>
            </a:pPr>
            <a:r>
              <a:rPr lang="en-US" sz="3200" b="1" dirty="0"/>
              <a:t>	</a:t>
            </a:r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lvl="0" indent="0">
              <a:buNone/>
            </a:pPr>
            <a:endParaRPr lang="en-US" sz="3200" b="1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B8954B65-9B30-4976-9FEB-2D9493711D27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ea typeface="Roboto Condensed"/>
                <a:cs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21</a:t>
            </a:fld>
            <a:endParaRPr kumimoji="0" sz="1200" b="1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19537480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26292BB4-424F-695B-EFA3-D8F03A9832C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70C33D07-3130-BF5B-9AA3-7A23C766A66B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8599" y="652151"/>
            <a:ext cx="8043855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0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II. Council of Carthage – 397AD</a:t>
            </a:r>
            <a:endParaRPr sz="40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2068B0EE-E373-E3C5-C705-4769ECE21042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653552"/>
            <a:ext cx="9105401" cy="5204448"/>
          </a:xfrm>
          <a:prstGeom prst="rect">
            <a:avLst/>
          </a:prstGeom>
        </p:spPr>
        <p:txBody>
          <a:bodyPr spcFirstLastPara="1" wrap="square" lIns="91440" tIns="91425" rIns="91425" bIns="91425" anchor="t" anchorCtr="0">
            <a:noAutofit/>
          </a:bodyPr>
          <a:lstStyle/>
          <a:p>
            <a:pPr marL="76199" indent="0">
              <a:buNone/>
            </a:pPr>
            <a:r>
              <a:rPr lang="en-US" sz="3200" b="1" dirty="0"/>
              <a:t>A. Church fathers (Aurelius, Augustine, etc.) met to</a:t>
            </a:r>
          </a:p>
          <a:p>
            <a:pPr marL="76199" indent="0">
              <a:buNone/>
            </a:pPr>
            <a:r>
              <a:rPr lang="en-US" sz="3200" b="1" dirty="0"/>
              <a:t>	</a:t>
            </a:r>
            <a:r>
              <a:rPr lang="en-US" sz="3200" b="1" u="sng" dirty="0"/>
              <a:t>solidify</a:t>
            </a:r>
            <a:r>
              <a:rPr lang="en-US" sz="3200" b="1" dirty="0"/>
              <a:t> which writings would be recognized as </a:t>
            </a:r>
          </a:p>
          <a:p>
            <a:pPr marL="76199" indent="0">
              <a:buNone/>
            </a:pPr>
            <a:r>
              <a:rPr lang="en-US" sz="3200" b="1" dirty="0"/>
              <a:t>	the official Scriptures of the Church. </a:t>
            </a:r>
          </a:p>
          <a:p>
            <a:pPr marL="76199" indent="0">
              <a:buNone/>
            </a:pPr>
            <a:endParaRPr lang="en-US" sz="800" b="1" dirty="0"/>
          </a:p>
          <a:p>
            <a:pPr marL="76199" indent="0">
              <a:buNone/>
            </a:pPr>
            <a:r>
              <a:rPr lang="en-US" sz="3200" b="1" dirty="0"/>
              <a:t>	The council concluded with the </a:t>
            </a:r>
            <a:r>
              <a:rPr lang="en-US" sz="3200" b="1" u="sng" dirty="0"/>
              <a:t>27</a:t>
            </a:r>
            <a:r>
              <a:rPr lang="en-US" sz="3200" b="1" dirty="0"/>
              <a:t> NT books </a:t>
            </a:r>
          </a:p>
          <a:p>
            <a:pPr marL="76199" indent="0">
              <a:buNone/>
            </a:pPr>
            <a:r>
              <a:rPr lang="en-US" sz="3200" b="1" dirty="0"/>
              <a:t>	we have in our NT </a:t>
            </a:r>
            <a:r>
              <a:rPr lang="en-US" sz="3200" b="1" u="sng" dirty="0"/>
              <a:t>today</a:t>
            </a:r>
            <a:r>
              <a:rPr lang="en-US" sz="3200" b="1" dirty="0"/>
              <a:t>.</a:t>
            </a:r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lvl="0" indent="0">
              <a:buNone/>
            </a:pPr>
            <a:endParaRPr lang="en-US" sz="3200" b="1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AEC076BF-9C80-D6D4-A104-4DC1439389DE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ea typeface="Roboto Condensed"/>
                <a:cs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22</a:t>
            </a:fld>
            <a:endParaRPr kumimoji="0" sz="1200" b="1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10246208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A8473A87-50DD-1611-F071-78831BC5A6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475579AA-3D66-BD31-C345-850EEDA4951E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8599" y="652151"/>
            <a:ext cx="8043855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0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II. Council of Carthage – 397AD</a:t>
            </a:r>
            <a:endParaRPr sz="40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77674DDF-E1B2-3CFB-D9C3-E6E1EEE4DB44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653552"/>
            <a:ext cx="9105401" cy="5204448"/>
          </a:xfrm>
          <a:prstGeom prst="rect">
            <a:avLst/>
          </a:prstGeom>
        </p:spPr>
        <p:txBody>
          <a:bodyPr spcFirstLastPara="1" wrap="square" lIns="91440" tIns="91425" rIns="91425" bIns="91425" anchor="t" anchorCtr="0">
            <a:noAutofit/>
          </a:bodyPr>
          <a:lstStyle/>
          <a:p>
            <a:pPr marL="76199" indent="0">
              <a:buNone/>
            </a:pPr>
            <a:r>
              <a:rPr lang="en-US" sz="3200" b="1" dirty="0"/>
              <a:t>B. </a:t>
            </a:r>
            <a:r>
              <a:rPr lang="en-US" sz="3200" b="1" u="sng" dirty="0"/>
              <a:t>FALSE</a:t>
            </a:r>
            <a:r>
              <a:rPr lang="en-US" sz="3200" b="1" dirty="0"/>
              <a:t> impression inferred from this Council:</a:t>
            </a:r>
          </a:p>
          <a:p>
            <a:pPr marL="76199" indent="0">
              <a:buNone/>
            </a:pPr>
            <a:endParaRPr lang="en-US" sz="8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lvl="0" indent="0">
              <a:buNone/>
            </a:pPr>
            <a:endParaRPr lang="en-US" sz="3200" b="1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0D39E2B8-C348-1202-3A9B-5155EC6E977E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ea typeface="Roboto Condensed"/>
                <a:cs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23</a:t>
            </a:fld>
            <a:endParaRPr kumimoji="0" sz="1200" b="1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1434584324"/>
      </p:ext>
    </p:extLst>
  </p:cSld>
  <p:clrMapOvr>
    <a:masterClrMapping/>
  </p:clrMapOvr>
  <p:transition spd="slow">
    <p:randomBar dir="vert"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D02F6E8C-E284-27DB-DCF5-780C20B56ED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89AC3DF0-E83D-6933-9BD7-0CAF9187F5C3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8599" y="652151"/>
            <a:ext cx="8043855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0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II. Council of Carthage – 397AD</a:t>
            </a:r>
            <a:endParaRPr sz="40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A4865F9D-5781-F45C-5713-A3A40262C82D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653552"/>
            <a:ext cx="9105401" cy="5204448"/>
          </a:xfrm>
          <a:prstGeom prst="rect">
            <a:avLst/>
          </a:prstGeom>
        </p:spPr>
        <p:txBody>
          <a:bodyPr spcFirstLastPara="1" wrap="square" lIns="91440" tIns="91425" rIns="91425" bIns="91425" anchor="t" anchorCtr="0">
            <a:noAutofit/>
          </a:bodyPr>
          <a:lstStyle/>
          <a:p>
            <a:pPr marL="76199" indent="0">
              <a:buNone/>
            </a:pPr>
            <a:r>
              <a:rPr lang="en-US" sz="3200" b="1" dirty="0"/>
              <a:t>B. </a:t>
            </a:r>
            <a:r>
              <a:rPr lang="en-US" sz="3200" b="1" u="sng" dirty="0"/>
              <a:t>FALSE</a:t>
            </a:r>
            <a:r>
              <a:rPr lang="en-US" sz="3200" b="1" dirty="0"/>
              <a:t> impression inferred from this Council:</a:t>
            </a:r>
          </a:p>
          <a:p>
            <a:pPr marL="76199" indent="0">
              <a:buNone/>
            </a:pPr>
            <a:endParaRPr lang="en-US" sz="800" b="1" dirty="0"/>
          </a:p>
          <a:p>
            <a:pPr marL="76199" indent="0">
              <a:buNone/>
            </a:pPr>
            <a:r>
              <a:rPr lang="en-US" sz="3200" b="1" dirty="0"/>
              <a:t>   1. A group of </a:t>
            </a:r>
            <a:r>
              <a:rPr lang="en-US" sz="3200" b="1" u="sng" dirty="0"/>
              <a:t>men</a:t>
            </a:r>
            <a:r>
              <a:rPr lang="en-US" sz="3200" b="1" dirty="0"/>
              <a:t> determined what books we </a:t>
            </a:r>
          </a:p>
          <a:p>
            <a:pPr marL="76199" indent="0">
              <a:buNone/>
            </a:pPr>
            <a:r>
              <a:rPr lang="en-US" sz="3200" b="1" dirty="0"/>
              <a:t>	should have in our NT.</a:t>
            </a:r>
          </a:p>
          <a:p>
            <a:pPr marL="76199" indent="0">
              <a:buNone/>
            </a:pPr>
            <a:endParaRPr lang="en-US" sz="8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lvl="0" indent="0">
              <a:buNone/>
            </a:pPr>
            <a:endParaRPr lang="en-US" sz="3200" b="1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E0392481-C54A-E468-6DB8-7BEA95731871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ea typeface="Roboto Condensed"/>
                <a:cs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24</a:t>
            </a:fld>
            <a:endParaRPr kumimoji="0" sz="1200" b="1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3380732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415DCCB2-12BD-2DDF-D745-098CF215F57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D993A2A2-92CB-F578-8301-BB211A2BD912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8599" y="652151"/>
            <a:ext cx="8043855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0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II. Council of Carthage – 397AD</a:t>
            </a:r>
            <a:endParaRPr sz="40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F4517E75-03BC-E4D6-95ED-5525844BA31D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653552"/>
            <a:ext cx="9105401" cy="5204448"/>
          </a:xfrm>
          <a:prstGeom prst="rect">
            <a:avLst/>
          </a:prstGeom>
        </p:spPr>
        <p:txBody>
          <a:bodyPr spcFirstLastPara="1" wrap="square" lIns="91440" tIns="91425" rIns="91425" bIns="91425" anchor="t" anchorCtr="0">
            <a:noAutofit/>
          </a:bodyPr>
          <a:lstStyle/>
          <a:p>
            <a:pPr marL="76199" indent="0">
              <a:buNone/>
            </a:pPr>
            <a:r>
              <a:rPr lang="en-US" sz="3200" b="1" dirty="0"/>
              <a:t>B. </a:t>
            </a:r>
            <a:r>
              <a:rPr lang="en-US" sz="3200" b="1" u="sng" dirty="0"/>
              <a:t>FALSE</a:t>
            </a:r>
            <a:r>
              <a:rPr lang="en-US" sz="3200" b="1" dirty="0"/>
              <a:t> impression inferred from this Council:</a:t>
            </a:r>
          </a:p>
          <a:p>
            <a:pPr marL="76199" indent="0">
              <a:buNone/>
            </a:pPr>
            <a:endParaRPr lang="en-US" sz="800" b="1" dirty="0"/>
          </a:p>
          <a:p>
            <a:pPr marL="76199" indent="0">
              <a:buNone/>
            </a:pPr>
            <a:r>
              <a:rPr lang="en-US" sz="3200" b="1" dirty="0"/>
              <a:t>   1. A group of </a:t>
            </a:r>
            <a:r>
              <a:rPr lang="en-US" sz="3200" b="1" u="sng" dirty="0"/>
              <a:t>men</a:t>
            </a:r>
            <a:r>
              <a:rPr lang="en-US" sz="3200" b="1" dirty="0"/>
              <a:t> determined what books we </a:t>
            </a:r>
          </a:p>
          <a:p>
            <a:pPr marL="76199" indent="0">
              <a:buNone/>
            </a:pPr>
            <a:r>
              <a:rPr lang="en-US" sz="3200" b="1" dirty="0"/>
              <a:t>	should have in our NT.</a:t>
            </a:r>
          </a:p>
          <a:p>
            <a:pPr marL="76199" indent="0">
              <a:buNone/>
            </a:pPr>
            <a:endParaRPr lang="en-US" sz="800" b="1" dirty="0"/>
          </a:p>
          <a:p>
            <a:pPr marL="76199" indent="0">
              <a:buNone/>
            </a:pPr>
            <a:r>
              <a:rPr lang="en-US" sz="3200" b="1" dirty="0"/>
              <a:t>   2. There was </a:t>
            </a:r>
            <a:r>
              <a:rPr lang="en-US" sz="3200" b="1" u="sng" dirty="0"/>
              <a:t>uncertainty</a:t>
            </a:r>
            <a:r>
              <a:rPr lang="en-US" sz="3200" b="1" dirty="0"/>
              <a:t> as to which books were </a:t>
            </a:r>
          </a:p>
          <a:p>
            <a:pPr marL="76199" indent="0">
              <a:buNone/>
            </a:pPr>
            <a:r>
              <a:rPr lang="en-US" sz="3200" b="1" dirty="0"/>
              <a:t>	really of God.</a:t>
            </a:r>
          </a:p>
          <a:p>
            <a:pPr marL="76199" indent="0">
              <a:buNone/>
            </a:pPr>
            <a:endParaRPr lang="en-US" sz="8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lvl="0" indent="0">
              <a:buNone/>
            </a:pPr>
            <a:endParaRPr lang="en-US" sz="3200" b="1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C844695C-5B7B-9A0E-1086-809504BBD089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ea typeface="Roboto Condensed"/>
                <a:cs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25</a:t>
            </a:fld>
            <a:endParaRPr kumimoji="0" sz="1200" b="1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27050957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45802C16-E589-1280-E8B0-CDF9A805292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72515807-BCF4-3EC0-97F4-6EEF42CAF28C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8599" y="652151"/>
            <a:ext cx="8043855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0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II. Council of Carthage – 397AD</a:t>
            </a:r>
            <a:endParaRPr sz="40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98DAEAE0-5F85-9AB0-1A2D-F5B966D8CC24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653552"/>
            <a:ext cx="9105401" cy="5204448"/>
          </a:xfrm>
          <a:prstGeom prst="rect">
            <a:avLst/>
          </a:prstGeom>
        </p:spPr>
        <p:txBody>
          <a:bodyPr spcFirstLastPara="1" wrap="square" lIns="91440" tIns="91425" rIns="91425" bIns="91425" anchor="t" anchorCtr="0">
            <a:noAutofit/>
          </a:bodyPr>
          <a:lstStyle/>
          <a:p>
            <a:pPr marL="76199" indent="0">
              <a:buNone/>
            </a:pPr>
            <a:r>
              <a:rPr lang="en-US" sz="3200" b="1" dirty="0"/>
              <a:t>B. </a:t>
            </a:r>
            <a:r>
              <a:rPr lang="en-US" sz="3200" b="1" u="sng" dirty="0"/>
              <a:t>FALSE</a:t>
            </a:r>
            <a:r>
              <a:rPr lang="en-US" sz="3200" b="1" dirty="0"/>
              <a:t> impression inferred from this Council:</a:t>
            </a:r>
          </a:p>
          <a:p>
            <a:pPr marL="76199" indent="0">
              <a:buNone/>
            </a:pPr>
            <a:endParaRPr lang="en-US" sz="800" b="1" dirty="0"/>
          </a:p>
          <a:p>
            <a:pPr marL="76199" indent="0">
              <a:buNone/>
            </a:pPr>
            <a:r>
              <a:rPr lang="en-US" sz="3200" b="1" dirty="0"/>
              <a:t>   1. A group of </a:t>
            </a:r>
            <a:r>
              <a:rPr lang="en-US" sz="3200" b="1" u="sng" dirty="0"/>
              <a:t>men</a:t>
            </a:r>
            <a:r>
              <a:rPr lang="en-US" sz="3200" b="1" dirty="0"/>
              <a:t> determined what books we </a:t>
            </a:r>
          </a:p>
          <a:p>
            <a:pPr marL="76199" indent="0">
              <a:buNone/>
            </a:pPr>
            <a:r>
              <a:rPr lang="en-US" sz="3200" b="1" dirty="0"/>
              <a:t>	should have in our NT.</a:t>
            </a:r>
          </a:p>
          <a:p>
            <a:pPr marL="76199" indent="0">
              <a:buNone/>
            </a:pPr>
            <a:endParaRPr lang="en-US" sz="800" b="1" dirty="0"/>
          </a:p>
          <a:p>
            <a:pPr marL="76199" indent="0">
              <a:buNone/>
            </a:pPr>
            <a:r>
              <a:rPr lang="en-US" sz="3200" b="1" dirty="0"/>
              <a:t>   2. There was </a:t>
            </a:r>
            <a:r>
              <a:rPr lang="en-US" sz="3200" b="1" u="sng" dirty="0"/>
              <a:t>uncertainty</a:t>
            </a:r>
            <a:r>
              <a:rPr lang="en-US" sz="3200" b="1" dirty="0"/>
              <a:t> as to which books were </a:t>
            </a:r>
          </a:p>
          <a:p>
            <a:pPr marL="76199" indent="0">
              <a:buNone/>
            </a:pPr>
            <a:r>
              <a:rPr lang="en-US" sz="3200" b="1" dirty="0"/>
              <a:t>	really of God.</a:t>
            </a:r>
          </a:p>
          <a:p>
            <a:pPr marL="76199" indent="0">
              <a:buNone/>
            </a:pPr>
            <a:endParaRPr lang="en-US" sz="800" b="1" dirty="0"/>
          </a:p>
          <a:p>
            <a:pPr marL="76199" indent="0">
              <a:buNone/>
            </a:pPr>
            <a:r>
              <a:rPr lang="en-US" sz="3200" b="1" dirty="0"/>
              <a:t>   3. Authority of the Scriptures is vested in a group </a:t>
            </a:r>
          </a:p>
          <a:p>
            <a:pPr marL="76199" indent="0">
              <a:buNone/>
            </a:pPr>
            <a:r>
              <a:rPr lang="en-US" sz="3200" b="1" dirty="0"/>
              <a:t>	of </a:t>
            </a:r>
            <a:r>
              <a:rPr lang="en-US" sz="3200" b="1" u="sng" dirty="0"/>
              <a:t>theologians</a:t>
            </a:r>
            <a:r>
              <a:rPr lang="en-US" sz="3200" b="1" dirty="0"/>
              <a:t>.</a:t>
            </a:r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lvl="0" indent="0">
              <a:buNone/>
            </a:pPr>
            <a:endParaRPr lang="en-US" sz="3200" b="1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322C4B26-B8B2-F34D-C160-BC8826C338CA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ea typeface="Roboto Condensed"/>
                <a:cs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26</a:t>
            </a:fld>
            <a:endParaRPr kumimoji="0" sz="1200" b="1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10790608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1763F3B6-1D2A-6850-CB9A-B67DF1F966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E3A11984-6DE1-C1A8-52A3-F7C177BBEE66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8599" y="652151"/>
            <a:ext cx="8043855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0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II. Council of Carthage – 397AD</a:t>
            </a:r>
            <a:endParaRPr sz="40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2E60BB41-44DA-E066-28BC-8868B737A421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653552"/>
            <a:ext cx="9105401" cy="5204448"/>
          </a:xfrm>
          <a:prstGeom prst="rect">
            <a:avLst/>
          </a:prstGeom>
        </p:spPr>
        <p:txBody>
          <a:bodyPr spcFirstLastPara="1" wrap="square" lIns="91440" tIns="91425" rIns="91425" bIns="91425" anchor="t" anchorCtr="0">
            <a:noAutofit/>
          </a:bodyPr>
          <a:lstStyle/>
          <a:p>
            <a:pPr marL="76199" indent="0">
              <a:buNone/>
            </a:pPr>
            <a:r>
              <a:rPr lang="en-US" sz="3200" b="1" dirty="0"/>
              <a:t>C. *Although the NT Canon was </a:t>
            </a:r>
            <a:r>
              <a:rPr lang="en-US" sz="3200" b="1" u="sng" dirty="0"/>
              <a:t>already</a:t>
            </a:r>
            <a:r>
              <a:rPr lang="en-US" sz="3200" b="1" dirty="0"/>
              <a:t> widely </a:t>
            </a:r>
          </a:p>
          <a:p>
            <a:pPr marL="76199" indent="0">
              <a:buNone/>
            </a:pPr>
            <a:r>
              <a:rPr lang="en-US" sz="3200" b="1" dirty="0"/>
              <a:t>	recognized, </a:t>
            </a:r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lvl="0" indent="0">
              <a:buNone/>
            </a:pPr>
            <a:endParaRPr lang="en-US" sz="3200" b="1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A548EC24-4F0F-D9C3-70E7-F5AD50C44E44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ea typeface="Roboto Condensed"/>
                <a:cs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27</a:t>
            </a:fld>
            <a:endParaRPr kumimoji="0" sz="1200" b="1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3616886389"/>
      </p:ext>
    </p:extLst>
  </p:cSld>
  <p:clrMapOvr>
    <a:masterClrMapping/>
  </p:clrMapOvr>
  <p:transition spd="slow">
    <p:wipe/>
  </p:transition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0745A200-DE3E-F3D0-7E15-7BE0681D4BD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08578FF8-D512-65F6-73A0-AC4006D04153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8599" y="652151"/>
            <a:ext cx="8043855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0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II. Council of Carthage – 397AD</a:t>
            </a:r>
            <a:endParaRPr sz="40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9A85459A-C2D1-A532-509B-BAF1B88BE75D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653552"/>
            <a:ext cx="9105401" cy="5204448"/>
          </a:xfrm>
          <a:prstGeom prst="rect">
            <a:avLst/>
          </a:prstGeom>
        </p:spPr>
        <p:txBody>
          <a:bodyPr spcFirstLastPara="1" wrap="square" lIns="91440" tIns="91425" rIns="91425" bIns="91425" anchor="t" anchorCtr="0">
            <a:noAutofit/>
          </a:bodyPr>
          <a:lstStyle/>
          <a:p>
            <a:pPr marL="76199" indent="0">
              <a:buNone/>
            </a:pPr>
            <a:r>
              <a:rPr lang="en-US" sz="3200" b="1" dirty="0"/>
              <a:t>C. *Although the NT Canon was </a:t>
            </a:r>
            <a:r>
              <a:rPr lang="en-US" sz="3200" b="1" u="sng" dirty="0"/>
              <a:t>already</a:t>
            </a:r>
            <a:r>
              <a:rPr lang="en-US" sz="3200" b="1" dirty="0"/>
              <a:t> widely </a:t>
            </a:r>
          </a:p>
          <a:p>
            <a:pPr marL="76199" indent="0">
              <a:buNone/>
            </a:pPr>
            <a:r>
              <a:rPr lang="en-US" sz="3200" b="1" dirty="0"/>
              <a:t>	recognized, we discuss this Council of Carthage </a:t>
            </a:r>
          </a:p>
          <a:p>
            <a:pPr marL="76199" indent="0">
              <a:buNone/>
            </a:pPr>
            <a:r>
              <a:rPr lang="en-US" sz="3200" b="1" dirty="0"/>
              <a:t>	only because, </a:t>
            </a:r>
            <a:r>
              <a:rPr lang="en-US" sz="3200" b="1" i="1" dirty="0"/>
              <a:t>historically</a:t>
            </a:r>
            <a:r>
              <a:rPr lang="en-US" sz="3200" b="1" dirty="0"/>
              <a:t>, it was the first time a </a:t>
            </a:r>
          </a:p>
          <a:p>
            <a:pPr marL="76199" indent="0">
              <a:buNone/>
            </a:pPr>
            <a:r>
              <a:rPr lang="en-US" sz="3200" b="1" dirty="0"/>
              <a:t>	Church Council came out with an “</a:t>
            </a:r>
            <a:r>
              <a:rPr lang="en-US" sz="3200" b="1" u="sng" dirty="0"/>
              <a:t>official</a:t>
            </a:r>
            <a:r>
              <a:rPr lang="en-US" sz="3200" b="1" dirty="0"/>
              <a:t>” </a:t>
            </a:r>
          </a:p>
          <a:p>
            <a:pPr marL="76199" indent="0">
              <a:buNone/>
            </a:pPr>
            <a:r>
              <a:rPr lang="en-US" sz="3200" b="1" dirty="0"/>
              <a:t>	list of the 27 NT books we have in our Bible. </a:t>
            </a:r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lvl="0" indent="0">
              <a:buNone/>
            </a:pPr>
            <a:endParaRPr lang="en-US" sz="3200" b="1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4E29E9CA-68AA-BE39-FA5F-090ED5BDD9B3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ea typeface="Roboto Condensed"/>
                <a:cs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28</a:t>
            </a:fld>
            <a:endParaRPr kumimoji="0" sz="1200" b="1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37639434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DE58720B-B276-7B7A-AC5D-9AFC52F3017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3A8B4BB4-61C8-D3B5-1E3F-6FF48F7CEE4E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8599" y="652151"/>
            <a:ext cx="8043855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0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III. Necessity to Canonize</a:t>
            </a:r>
            <a:endParaRPr sz="40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8C859F3A-2E23-15E2-A54A-623D4BB4A4A9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653552"/>
            <a:ext cx="9105401" cy="5204448"/>
          </a:xfrm>
          <a:prstGeom prst="rect">
            <a:avLst/>
          </a:prstGeom>
        </p:spPr>
        <p:txBody>
          <a:bodyPr spcFirstLastPara="1" wrap="square" lIns="91440" tIns="91425" rIns="91425" bIns="91425" anchor="t" anchorCtr="0">
            <a:noAutofit/>
          </a:bodyPr>
          <a:lstStyle/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lvl="0" indent="0">
              <a:buNone/>
            </a:pPr>
            <a:endParaRPr lang="en-US" sz="3200" b="1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FBDE1510-1F33-5CA2-5C76-A1E2414431EC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ea typeface="Roboto Condensed"/>
                <a:cs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29</a:t>
            </a:fld>
            <a:endParaRPr kumimoji="0" sz="1200" b="1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47111561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B057A5BB-8082-48CF-A625-C65FCAB129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4189E8AE-625F-FF29-8038-0A63D768674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14226" y="681968"/>
            <a:ext cx="6385089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Canonization</a:t>
            </a:r>
            <a:endParaRPr sz="44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3B531FDC-129B-377F-BF82-0EC5E51FEE7E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822517"/>
            <a:ext cx="9105401" cy="5035483"/>
          </a:xfrm>
          <a:prstGeom prst="rect">
            <a:avLst/>
          </a:prstGeom>
        </p:spPr>
        <p:txBody>
          <a:bodyPr spcFirstLastPara="1" wrap="square" lIns="91440" tIns="91425" rIns="91425" bIns="91425" anchor="t" anchorCtr="0">
            <a:noAutofit/>
          </a:bodyPr>
          <a:lstStyle/>
          <a:p>
            <a:pPr>
              <a:buClr>
                <a:schemeClr val="accent5"/>
              </a:buClr>
              <a:buFont typeface="Wingdings" pitchFamily="2" charset="2"/>
              <a:buChar char="v"/>
            </a:pPr>
            <a:r>
              <a:rPr lang="en-US" sz="3200" b="1" dirty="0"/>
              <a:t>“Canon” – “rule” or “</a:t>
            </a:r>
            <a:r>
              <a:rPr lang="en-US" sz="3200" b="1" u="sng" dirty="0"/>
              <a:t>measure</a:t>
            </a:r>
            <a:r>
              <a:rPr lang="en-US" sz="3200" b="1" dirty="0"/>
              <a:t>” by which a writing is </a:t>
            </a:r>
          </a:p>
          <a:p>
            <a:pPr marL="76199" lvl="0" indent="0">
              <a:buNone/>
            </a:pPr>
            <a:r>
              <a:rPr lang="en-US" sz="3200" b="1" dirty="0"/>
              <a:t>		      </a:t>
            </a:r>
            <a:r>
              <a:rPr lang="en-US" sz="3200" b="1" i="1" dirty="0"/>
              <a:t>recognized</a:t>
            </a:r>
            <a:r>
              <a:rPr lang="en-US" sz="3200" b="1" dirty="0"/>
              <a:t> to be Inspired.</a:t>
            </a:r>
          </a:p>
          <a:p>
            <a:pPr lvl="0">
              <a:buClr>
                <a:schemeClr val="accent5"/>
              </a:buClr>
              <a:buFont typeface="Wingdings" pitchFamily="2" charset="2"/>
              <a:buChar char="v"/>
            </a:pPr>
            <a:r>
              <a:rPr lang="en-US" sz="3200" b="1" dirty="0"/>
              <a:t>Canonicity is:</a:t>
            </a:r>
          </a:p>
          <a:p>
            <a:pPr marL="76199" lvl="0" indent="0">
              <a:buNone/>
            </a:pPr>
            <a:r>
              <a:rPr lang="en-US" sz="3200" b="1" dirty="0"/>
              <a:t>	</a:t>
            </a:r>
            <a:r>
              <a:rPr lang="en-US" sz="3200" b="1" i="1" dirty="0"/>
              <a:t>Determined</a:t>
            </a:r>
            <a:r>
              <a:rPr lang="en-US" sz="3200" b="1" dirty="0"/>
              <a:t> by </a:t>
            </a:r>
            <a:r>
              <a:rPr lang="en-US" sz="3200" b="1" u="sng" dirty="0"/>
              <a:t>God</a:t>
            </a:r>
          </a:p>
          <a:p>
            <a:pPr marL="76199" lvl="0" indent="0">
              <a:buNone/>
            </a:pPr>
            <a:r>
              <a:rPr lang="en-US" sz="3200" b="1" dirty="0"/>
              <a:t>	</a:t>
            </a:r>
            <a:r>
              <a:rPr lang="en-US" sz="3200" b="1" i="1" dirty="0"/>
              <a:t>Recognized</a:t>
            </a:r>
            <a:r>
              <a:rPr lang="en-US" sz="3200" b="1" dirty="0"/>
              <a:t> by </a:t>
            </a:r>
            <a:r>
              <a:rPr lang="en-US" sz="3200" b="1" u="sng" dirty="0"/>
              <a:t>man</a:t>
            </a:r>
          </a:p>
          <a:p>
            <a:pPr marL="76199" lvl="0" indent="0">
              <a:buNone/>
            </a:pPr>
            <a:endParaRPr lang="en-US" sz="3200" b="1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1F0A73A8-C205-2DC3-42FE-53DF7F3B47B8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ea typeface="Roboto Condensed"/>
                <a:cs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3</a:t>
            </a:fld>
            <a:endParaRPr kumimoji="0" sz="1200" b="1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30157962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BD7FE1D4-0E19-7F3F-B45A-2EE136D7D55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7389296E-5420-1FE6-8053-17FF18E89EE5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8599" y="652151"/>
            <a:ext cx="8043855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0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III. Necessity to Canonize</a:t>
            </a:r>
            <a:endParaRPr sz="40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9511BD5B-86D4-1BEB-E986-7E5D80579348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653552"/>
            <a:ext cx="9105401" cy="5204448"/>
          </a:xfrm>
          <a:prstGeom prst="rect">
            <a:avLst/>
          </a:prstGeom>
        </p:spPr>
        <p:txBody>
          <a:bodyPr spcFirstLastPara="1" wrap="square" lIns="91440" tIns="91425" rIns="91425" bIns="91425" anchor="t" anchorCtr="0">
            <a:noAutofit/>
          </a:bodyPr>
          <a:lstStyle/>
          <a:p>
            <a:pPr marL="76199" indent="0">
              <a:buNone/>
            </a:pPr>
            <a:r>
              <a:rPr lang="en-US" sz="3200" b="1" dirty="0"/>
              <a:t>A. </a:t>
            </a:r>
            <a:r>
              <a:rPr lang="en-US" sz="3200" b="1" u="sng" dirty="0"/>
              <a:t>Many</a:t>
            </a:r>
            <a:r>
              <a:rPr lang="en-US" sz="3200" b="1" dirty="0"/>
              <a:t> books</a:t>
            </a:r>
          </a:p>
          <a:p>
            <a:pPr marL="76199" indent="0">
              <a:buNone/>
            </a:pPr>
            <a:r>
              <a:rPr lang="en-US" sz="3200" b="1" dirty="0"/>
              <a:t>	</a:t>
            </a:r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lvl="0" indent="0">
              <a:buNone/>
            </a:pPr>
            <a:endParaRPr lang="en-US" sz="3200" b="1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32C99F11-76D9-B434-0595-6669EE79BE7D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ea typeface="Roboto Condensed"/>
                <a:cs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30</a:t>
            </a:fld>
            <a:endParaRPr kumimoji="0" sz="1200" b="1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8499120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F32F6F19-25D4-F4A6-8CE7-05D89468390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32A5EFCA-7F5D-1943-18C9-57BBC0162F85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8599" y="652151"/>
            <a:ext cx="8043855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0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III. Necessity to Canonize</a:t>
            </a:r>
            <a:endParaRPr sz="40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14C42A13-937F-D502-4F05-BB4BCEA6BD61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653552"/>
            <a:ext cx="9105401" cy="5204448"/>
          </a:xfrm>
          <a:prstGeom prst="rect">
            <a:avLst/>
          </a:prstGeom>
        </p:spPr>
        <p:txBody>
          <a:bodyPr spcFirstLastPara="1" wrap="square" lIns="91440" tIns="91425" rIns="91425" bIns="91425" anchor="t" anchorCtr="0">
            <a:noAutofit/>
          </a:bodyPr>
          <a:lstStyle/>
          <a:p>
            <a:pPr marL="76199" indent="0">
              <a:buNone/>
            </a:pPr>
            <a:r>
              <a:rPr lang="en-US" sz="3200" b="1" dirty="0"/>
              <a:t>A. </a:t>
            </a:r>
            <a:r>
              <a:rPr lang="en-US" sz="3200" b="1" u="sng" dirty="0"/>
              <a:t>Many</a:t>
            </a:r>
            <a:r>
              <a:rPr lang="en-US" sz="3200" b="1" dirty="0"/>
              <a:t> books</a:t>
            </a:r>
          </a:p>
          <a:p>
            <a:pPr marL="76199" indent="0">
              <a:buNone/>
            </a:pPr>
            <a:r>
              <a:rPr lang="en-US" sz="3200" b="1" dirty="0"/>
              <a:t>	1. John 21:25 </a:t>
            </a:r>
          </a:p>
          <a:p>
            <a:pPr marL="76199" indent="0">
              <a:buNone/>
            </a:pPr>
            <a:r>
              <a:rPr lang="en-US" sz="3200" b="1" dirty="0"/>
              <a:t>   	2. Luke 1:1-4</a:t>
            </a:r>
          </a:p>
          <a:p>
            <a:pPr marL="76199" indent="0">
              <a:buNone/>
            </a:pPr>
            <a:r>
              <a:rPr lang="en-US" sz="3200" b="1" dirty="0"/>
              <a:t>	</a:t>
            </a:r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lvl="0" indent="0">
              <a:buNone/>
            </a:pPr>
            <a:endParaRPr lang="en-US" sz="3200" b="1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5379A7F2-575C-F22D-7D13-22078E6205C6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ea typeface="Roboto Condensed"/>
                <a:cs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31</a:t>
            </a:fld>
            <a:endParaRPr kumimoji="0" sz="1200" b="1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29760073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C75B0DFD-63A2-00C1-2E99-3CF1FFD0B53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0E5152E5-0FCF-AEF7-3F39-3B51553BCDD2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8599" y="652151"/>
            <a:ext cx="8043855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0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III. Necessity to Canonize</a:t>
            </a:r>
            <a:endParaRPr sz="40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24F4CBC7-8751-6797-642E-F36FEACD9610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653552"/>
            <a:ext cx="9105401" cy="5204448"/>
          </a:xfrm>
          <a:prstGeom prst="rect">
            <a:avLst/>
          </a:prstGeom>
        </p:spPr>
        <p:txBody>
          <a:bodyPr spcFirstLastPara="1" wrap="square" lIns="91440" tIns="91425" rIns="91425" bIns="91425" anchor="t" anchorCtr="0">
            <a:noAutofit/>
          </a:bodyPr>
          <a:lstStyle/>
          <a:p>
            <a:pPr marL="76199" indent="0">
              <a:buNone/>
            </a:pPr>
            <a:r>
              <a:rPr lang="en-US" sz="3200" b="1" dirty="0"/>
              <a:t>A. </a:t>
            </a:r>
            <a:r>
              <a:rPr lang="en-US" sz="3200" b="1" u="sng" dirty="0"/>
              <a:t>Many</a:t>
            </a:r>
            <a:r>
              <a:rPr lang="en-US" sz="3200" b="1" dirty="0"/>
              <a:t> books</a:t>
            </a:r>
          </a:p>
          <a:p>
            <a:pPr marL="76199" indent="0">
              <a:buNone/>
            </a:pPr>
            <a:r>
              <a:rPr lang="en-US" sz="3200" b="1" dirty="0"/>
              <a:t>	1. John 21:25 </a:t>
            </a:r>
          </a:p>
          <a:p>
            <a:pPr marL="76199" indent="0">
              <a:buNone/>
            </a:pPr>
            <a:r>
              <a:rPr lang="en-US" sz="3200" b="1" dirty="0"/>
              <a:t>   	2. Luke 1:1-4</a:t>
            </a:r>
          </a:p>
          <a:p>
            <a:pPr marL="76199" indent="0">
              <a:buNone/>
            </a:pPr>
            <a:r>
              <a:rPr lang="en-US" sz="3200" b="1" dirty="0"/>
              <a:t>	3. Hence, the Council at Carthage was forced to </a:t>
            </a:r>
          </a:p>
          <a:p>
            <a:pPr marL="76199" indent="0">
              <a:buNone/>
            </a:pPr>
            <a:r>
              <a:rPr lang="en-US" sz="3200" b="1" dirty="0"/>
              <a:t>		</a:t>
            </a:r>
            <a:r>
              <a:rPr lang="en-US" sz="3200" b="1" u="sng" dirty="0"/>
              <a:t>SPECIFY</a:t>
            </a:r>
            <a:r>
              <a:rPr lang="en-US" sz="3200" b="1" dirty="0"/>
              <a:t> the Canon. </a:t>
            </a:r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lvl="0" indent="0">
              <a:buNone/>
            </a:pPr>
            <a:endParaRPr lang="en-US" sz="3200" b="1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1FDEB292-F58A-7BCD-7759-8BFEA49ADC55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ea typeface="Roboto Condensed"/>
                <a:cs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32</a:t>
            </a:fld>
            <a:endParaRPr kumimoji="0" sz="1200" b="1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406020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E3039BC9-C349-0109-46ED-330170DCB1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CF779513-F565-CB36-7665-C6EACF7F47D6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8599" y="652151"/>
            <a:ext cx="8043855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0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III. Necessity to Canonize</a:t>
            </a:r>
            <a:endParaRPr sz="40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DBDAF48D-1C43-F669-9F9D-D369038BFC9E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653552"/>
            <a:ext cx="9105401" cy="5204448"/>
          </a:xfrm>
          <a:prstGeom prst="rect">
            <a:avLst/>
          </a:prstGeom>
        </p:spPr>
        <p:txBody>
          <a:bodyPr spcFirstLastPara="1" wrap="square" lIns="91440" tIns="91425" rIns="91425" bIns="91425" anchor="t" anchorCtr="0">
            <a:noAutofit/>
          </a:bodyPr>
          <a:lstStyle/>
          <a:p>
            <a:pPr marL="76199" indent="0">
              <a:buNone/>
            </a:pPr>
            <a:r>
              <a:rPr lang="en-US" sz="3200" b="1" dirty="0"/>
              <a:t>B. </a:t>
            </a:r>
            <a:r>
              <a:rPr lang="en-US" sz="3200" b="1" u="sng" dirty="0"/>
              <a:t>Omitted</a:t>
            </a:r>
            <a:r>
              <a:rPr lang="en-US" sz="3200" b="1" dirty="0"/>
              <a:t> books</a:t>
            </a:r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lvl="0" indent="0">
              <a:buNone/>
            </a:pPr>
            <a:endParaRPr lang="en-US" sz="3200" b="1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BDF2C7C1-360A-5995-27D0-0EC94AE96C5A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ea typeface="Roboto Condensed"/>
                <a:cs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33</a:t>
            </a:fld>
            <a:endParaRPr kumimoji="0" sz="12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1322058831"/>
      </p:ext>
    </p:extLst>
  </p:cSld>
  <p:clrMapOvr>
    <a:masterClrMapping/>
  </p:clrMapOvr>
  <p:transition spd="slow">
    <p:randomBar dir="vert"/>
  </p:transition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37AF9052-FBF9-EB5A-B7C3-A09B14A863A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F1603EAE-BFE5-95C1-0EA3-92FFC272F286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8599" y="652151"/>
            <a:ext cx="8043855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0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III. Necessity to Canonize</a:t>
            </a:r>
            <a:endParaRPr sz="40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62A7C0BD-788B-95BE-5C9A-F2CA98F9290C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653552"/>
            <a:ext cx="9105401" cy="5204448"/>
          </a:xfrm>
          <a:prstGeom prst="rect">
            <a:avLst/>
          </a:prstGeom>
        </p:spPr>
        <p:txBody>
          <a:bodyPr spcFirstLastPara="1" wrap="square" lIns="91440" tIns="91425" rIns="91425" bIns="91425" anchor="t" anchorCtr="0">
            <a:noAutofit/>
          </a:bodyPr>
          <a:lstStyle/>
          <a:p>
            <a:pPr marL="76199" indent="0">
              <a:buNone/>
            </a:pPr>
            <a:r>
              <a:rPr lang="en-US" sz="3200" b="1" dirty="0"/>
              <a:t>B. </a:t>
            </a:r>
            <a:r>
              <a:rPr lang="en-US" sz="3200" b="1" u="sng" dirty="0"/>
              <a:t>Omitted</a:t>
            </a:r>
            <a:r>
              <a:rPr lang="en-US" sz="3200" b="1" dirty="0"/>
              <a:t> books</a:t>
            </a:r>
          </a:p>
          <a:p>
            <a:pPr marL="76199" indent="0">
              <a:buNone/>
            </a:pPr>
            <a:r>
              <a:rPr lang="en-US" sz="3200" b="1" dirty="0"/>
              <a:t>   1. Marcian - son of a church leader who became a 		      wealthy ship builder.</a:t>
            </a:r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lvl="0" indent="0">
              <a:buNone/>
            </a:pPr>
            <a:endParaRPr lang="en-US" sz="3200" b="1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34A1044C-F033-6CB1-69CA-AAC550F0EEFB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ea typeface="Roboto Condensed"/>
                <a:cs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34</a:t>
            </a:fld>
            <a:endParaRPr kumimoji="0" sz="12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39456387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76077984-2F07-D3C9-8172-D8C6B4DAFBB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A551BBD5-C6F8-EA84-D5C0-1CC4862995A5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8599" y="652151"/>
            <a:ext cx="8043855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0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III. Necessity to Canonize</a:t>
            </a:r>
            <a:endParaRPr sz="40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8A992908-472E-539A-6E8D-B36CC2687C39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653552"/>
            <a:ext cx="9105401" cy="5204448"/>
          </a:xfrm>
          <a:prstGeom prst="rect">
            <a:avLst/>
          </a:prstGeom>
        </p:spPr>
        <p:txBody>
          <a:bodyPr spcFirstLastPara="1" wrap="square" lIns="91440" tIns="91425" rIns="91425" bIns="91425" anchor="t" anchorCtr="0">
            <a:noAutofit/>
          </a:bodyPr>
          <a:lstStyle/>
          <a:p>
            <a:pPr marL="76199" indent="0">
              <a:buNone/>
            </a:pPr>
            <a:r>
              <a:rPr lang="en-US" sz="3200" b="1" dirty="0"/>
              <a:t>B. </a:t>
            </a:r>
            <a:r>
              <a:rPr lang="en-US" sz="3200" b="1" u="sng" dirty="0"/>
              <a:t>Omitted</a:t>
            </a:r>
            <a:r>
              <a:rPr lang="en-US" sz="3200" b="1" dirty="0"/>
              <a:t> books</a:t>
            </a:r>
          </a:p>
          <a:p>
            <a:pPr marL="76199" indent="0">
              <a:buNone/>
            </a:pPr>
            <a:r>
              <a:rPr lang="en-US" sz="3200" b="1" dirty="0"/>
              <a:t>   1. Marcian - son of a church leader who became a 		      wealthy ship builder.</a:t>
            </a:r>
          </a:p>
          <a:p>
            <a:pPr marL="76199" indent="0">
              <a:buNone/>
            </a:pPr>
            <a:r>
              <a:rPr lang="en-US" sz="3200" b="1" dirty="0"/>
              <a:t>	a. Stated no one should read the </a:t>
            </a:r>
            <a:r>
              <a:rPr lang="en-US" sz="3200" b="1" u="sng" dirty="0"/>
              <a:t>OT</a:t>
            </a:r>
            <a:r>
              <a:rPr lang="en-US" sz="3200" b="1" dirty="0"/>
              <a:t> because it 		would turn them into Judaizers.</a:t>
            </a:r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lvl="0" indent="0">
              <a:buNone/>
            </a:pPr>
            <a:endParaRPr lang="en-US" sz="3200" b="1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6E11A2CE-ADD7-88FA-1CFE-7FA164676D99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ea typeface="Roboto Condensed"/>
                <a:cs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35</a:t>
            </a:fld>
            <a:endParaRPr kumimoji="0" sz="12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6393040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6F644D81-E250-8D27-7563-C99E6FCB05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145C614A-9CE4-4087-76E0-B5373C5C227A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8599" y="652151"/>
            <a:ext cx="8043855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0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III. Necessity to Canonize</a:t>
            </a:r>
            <a:endParaRPr sz="40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E46675DA-059C-04FA-202C-7DB9087EF91B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653552"/>
            <a:ext cx="9105401" cy="5204448"/>
          </a:xfrm>
          <a:prstGeom prst="rect">
            <a:avLst/>
          </a:prstGeom>
        </p:spPr>
        <p:txBody>
          <a:bodyPr spcFirstLastPara="1" wrap="square" lIns="91440" tIns="91425" rIns="91425" bIns="91425" anchor="t" anchorCtr="0">
            <a:noAutofit/>
          </a:bodyPr>
          <a:lstStyle/>
          <a:p>
            <a:pPr marL="76199" indent="0">
              <a:buNone/>
            </a:pPr>
            <a:r>
              <a:rPr lang="en-US" sz="3200" b="1" dirty="0"/>
              <a:t>B. </a:t>
            </a:r>
            <a:r>
              <a:rPr lang="en-US" sz="3200" b="1" u="sng" dirty="0"/>
              <a:t>Omitted</a:t>
            </a:r>
            <a:r>
              <a:rPr lang="en-US" sz="3200" b="1" dirty="0"/>
              <a:t> books</a:t>
            </a:r>
          </a:p>
          <a:p>
            <a:pPr marL="76199" indent="0">
              <a:buNone/>
            </a:pPr>
            <a:r>
              <a:rPr lang="en-US" sz="3200" b="1" dirty="0"/>
              <a:t>   1. Marcian - son of a church leader who became a 		      wealthy ship builder.</a:t>
            </a:r>
          </a:p>
          <a:p>
            <a:pPr marL="76199" indent="0">
              <a:buNone/>
            </a:pPr>
            <a:r>
              <a:rPr lang="en-US" sz="3200" b="1" dirty="0"/>
              <a:t>	a. Stated no one should read the </a:t>
            </a:r>
            <a:r>
              <a:rPr lang="en-US" sz="3200" b="1" u="sng" dirty="0"/>
              <a:t>OT</a:t>
            </a:r>
            <a:r>
              <a:rPr lang="en-US" sz="3200" b="1" dirty="0"/>
              <a:t> because it 		would turn them into Judaizers.</a:t>
            </a:r>
          </a:p>
          <a:p>
            <a:pPr marL="76199" indent="0">
              <a:buNone/>
            </a:pPr>
            <a:r>
              <a:rPr lang="en-US" sz="3200" b="1" dirty="0"/>
              <a:t>	b. Church at Rome </a:t>
            </a:r>
            <a:r>
              <a:rPr lang="en-US" sz="3200" b="1" u="sng" dirty="0"/>
              <a:t>expelled</a:t>
            </a:r>
            <a:r>
              <a:rPr lang="en-US" sz="3200" b="1" dirty="0"/>
              <a:t> him.</a:t>
            </a:r>
          </a:p>
          <a:p>
            <a:pPr marL="76199" indent="0">
              <a:buNone/>
            </a:pPr>
            <a:r>
              <a:rPr lang="en-US" sz="3200" b="1" dirty="0"/>
              <a:t> </a:t>
            </a:r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lvl="0" indent="0">
              <a:buNone/>
            </a:pPr>
            <a:endParaRPr lang="en-US" sz="3200" b="1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325DEC46-1A15-91F0-7BEB-673D0396AC88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ea typeface="Roboto Condensed"/>
                <a:cs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36</a:t>
            </a:fld>
            <a:endParaRPr kumimoji="0" sz="12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498817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34AA36F7-1D4E-84B2-B482-1CAD287EDF9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52CB516B-AAA9-97B0-76C6-5B0C8103C999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8599" y="652151"/>
            <a:ext cx="8043855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0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III. Necessity to Canonize</a:t>
            </a:r>
            <a:endParaRPr sz="40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670E1863-D357-F70D-50E6-9074F73D7B32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653552"/>
            <a:ext cx="9105401" cy="5204448"/>
          </a:xfrm>
          <a:prstGeom prst="rect">
            <a:avLst/>
          </a:prstGeom>
        </p:spPr>
        <p:txBody>
          <a:bodyPr spcFirstLastPara="1" wrap="square" lIns="91440" tIns="91425" rIns="91425" bIns="91425" anchor="t" anchorCtr="0">
            <a:noAutofit/>
          </a:bodyPr>
          <a:lstStyle/>
          <a:p>
            <a:pPr marL="76199" indent="0">
              <a:buNone/>
            </a:pPr>
            <a:r>
              <a:rPr lang="en-US" sz="3200" b="1" dirty="0"/>
              <a:t>B. </a:t>
            </a:r>
            <a:r>
              <a:rPr lang="en-US" sz="3200" b="1" u="sng" dirty="0"/>
              <a:t>Omitted</a:t>
            </a:r>
            <a:r>
              <a:rPr lang="en-US" sz="3200" b="1" dirty="0"/>
              <a:t> books</a:t>
            </a:r>
          </a:p>
          <a:p>
            <a:pPr marL="76199" indent="0">
              <a:buNone/>
            </a:pPr>
            <a:r>
              <a:rPr lang="en-US" sz="3200" b="1" dirty="0"/>
              <a:t>   1. Marcian - son of a church leader who became a 		      wealthy ship builder.</a:t>
            </a:r>
          </a:p>
          <a:p>
            <a:pPr marL="76199" indent="0">
              <a:buNone/>
            </a:pPr>
            <a:r>
              <a:rPr lang="en-US" sz="3200" b="1" dirty="0"/>
              <a:t>	c. Marcian began his </a:t>
            </a:r>
            <a:r>
              <a:rPr lang="en-US" sz="3200" b="1" u="sng" dirty="0"/>
              <a:t>own</a:t>
            </a:r>
            <a:r>
              <a:rPr lang="en-US" sz="3200" b="1" dirty="0"/>
              <a:t> church and made up </a:t>
            </a:r>
          </a:p>
          <a:p>
            <a:pPr marL="76199" indent="0">
              <a:buNone/>
            </a:pPr>
            <a:r>
              <a:rPr lang="en-US" sz="3200" b="1" dirty="0"/>
              <a:t>	    his </a:t>
            </a:r>
            <a:r>
              <a:rPr lang="en-US" sz="3200" b="1" u="sng" dirty="0"/>
              <a:t>own</a:t>
            </a:r>
            <a:r>
              <a:rPr lang="en-US" sz="3200" b="1" dirty="0"/>
              <a:t> list of Scriptures: </a:t>
            </a:r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lvl="0" indent="0">
              <a:buNone/>
            </a:pPr>
            <a:endParaRPr lang="en-US" sz="3200" b="1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7D990A33-3D5A-6A26-A784-1A90C909DF94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ea typeface="Roboto Condensed"/>
                <a:cs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37</a:t>
            </a:fld>
            <a:endParaRPr kumimoji="0" sz="12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2964674184"/>
      </p:ext>
    </p:extLst>
  </p:cSld>
  <p:clrMapOvr>
    <a:masterClrMapping/>
  </p:clrMapOvr>
  <p:transition spd="slow">
    <p:wipe/>
  </p:transition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E1A6A141-27C1-AFD5-38E2-815D8C0A93F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A9B54DF5-8AF3-3080-4E65-43F46C1415D5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8599" y="652151"/>
            <a:ext cx="8043855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0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III. Necessity to Canonize</a:t>
            </a:r>
            <a:endParaRPr sz="40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E3F03CC4-A272-26A6-E7A1-544119DC2E82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653552"/>
            <a:ext cx="9105401" cy="5204448"/>
          </a:xfrm>
          <a:prstGeom prst="rect">
            <a:avLst/>
          </a:prstGeom>
        </p:spPr>
        <p:txBody>
          <a:bodyPr spcFirstLastPara="1" wrap="square" lIns="91440" tIns="91425" rIns="91425" bIns="91425" anchor="t" anchorCtr="0">
            <a:noAutofit/>
          </a:bodyPr>
          <a:lstStyle/>
          <a:p>
            <a:pPr marL="76199" indent="0">
              <a:buNone/>
            </a:pPr>
            <a:r>
              <a:rPr lang="en-US" sz="3200" b="1" dirty="0"/>
              <a:t>B. </a:t>
            </a:r>
            <a:r>
              <a:rPr lang="en-US" sz="3200" b="1" u="sng" dirty="0"/>
              <a:t>Omitted</a:t>
            </a:r>
            <a:r>
              <a:rPr lang="en-US" sz="3200" b="1" dirty="0"/>
              <a:t> books</a:t>
            </a:r>
          </a:p>
          <a:p>
            <a:pPr marL="76199" indent="0">
              <a:buNone/>
            </a:pPr>
            <a:r>
              <a:rPr lang="en-US" sz="3200" b="1" dirty="0"/>
              <a:t>   1. Marcian - son of a church leader who became a 		      wealthy ship builder.</a:t>
            </a:r>
          </a:p>
          <a:p>
            <a:pPr marL="76199" indent="0">
              <a:buNone/>
            </a:pPr>
            <a:r>
              <a:rPr lang="en-US" sz="3200" b="1" dirty="0"/>
              <a:t>	c. Marcian began his </a:t>
            </a:r>
            <a:r>
              <a:rPr lang="en-US" sz="3200" b="1" u="sng" dirty="0"/>
              <a:t>own</a:t>
            </a:r>
            <a:r>
              <a:rPr lang="en-US" sz="3200" b="1" dirty="0"/>
              <a:t> church and made up </a:t>
            </a:r>
          </a:p>
          <a:p>
            <a:pPr marL="76199" indent="0">
              <a:buNone/>
            </a:pPr>
            <a:r>
              <a:rPr lang="en-US" sz="3200" b="1" dirty="0"/>
              <a:t>	    his </a:t>
            </a:r>
            <a:r>
              <a:rPr lang="en-US" sz="3200" b="1" u="sng" dirty="0"/>
              <a:t>own</a:t>
            </a:r>
            <a:r>
              <a:rPr lang="en-US" sz="3200" b="1" dirty="0"/>
              <a:t> list of Scriptures: </a:t>
            </a:r>
          </a:p>
          <a:p>
            <a:pPr marL="76199" indent="0">
              <a:buNone/>
            </a:pPr>
            <a:r>
              <a:rPr lang="en-US" sz="3200" b="1" dirty="0"/>
              <a:t>	    - Only 10 of Paul’s 13 epistles (left out 1 &amp; 2 							Tim. &amp; Titus).</a:t>
            </a:r>
          </a:p>
          <a:p>
            <a:pPr marL="76199" indent="0">
              <a:buNone/>
            </a:pPr>
            <a:r>
              <a:rPr lang="en-US" sz="3200" b="1" dirty="0"/>
              <a:t>	    - An abbreviated form of Luke’s Gospel</a:t>
            </a:r>
          </a:p>
          <a:p>
            <a:pPr marL="76199" indent="0">
              <a:buNone/>
            </a:pPr>
            <a:r>
              <a:rPr lang="en-US" sz="3200" b="1" dirty="0"/>
              <a:t> </a:t>
            </a:r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lvl="0" indent="0">
              <a:buNone/>
            </a:pPr>
            <a:endParaRPr lang="en-US" sz="3200" b="1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07736DCC-CF07-8C4B-ABE8-CBA2ACB11089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ea typeface="Roboto Condensed"/>
                <a:cs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38</a:t>
            </a:fld>
            <a:endParaRPr kumimoji="0" sz="12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27488050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9CBE8149-28AD-20EE-E529-0DE9D7D1341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CF128B2A-1806-BCE7-4023-2802FAB9E9FF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8599" y="652151"/>
            <a:ext cx="8043855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0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III. Necessity to Canonize</a:t>
            </a:r>
            <a:endParaRPr sz="40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D8272692-3C4C-07AE-94FA-4F7D97120331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653552"/>
            <a:ext cx="9105401" cy="5204448"/>
          </a:xfrm>
          <a:prstGeom prst="rect">
            <a:avLst/>
          </a:prstGeom>
        </p:spPr>
        <p:txBody>
          <a:bodyPr spcFirstLastPara="1" wrap="square" lIns="91440" tIns="91425" rIns="91425" bIns="91425" anchor="t" anchorCtr="0">
            <a:noAutofit/>
          </a:bodyPr>
          <a:lstStyle/>
          <a:p>
            <a:pPr marL="76199" indent="0">
              <a:buNone/>
            </a:pPr>
            <a:r>
              <a:rPr lang="en-US" sz="3200" b="1" dirty="0"/>
              <a:t>B. </a:t>
            </a:r>
            <a:r>
              <a:rPr lang="en-US" sz="3200" b="1" u="sng" dirty="0"/>
              <a:t>Omitted</a:t>
            </a:r>
            <a:r>
              <a:rPr lang="en-US" sz="3200" b="1" dirty="0"/>
              <a:t> books</a:t>
            </a:r>
          </a:p>
          <a:p>
            <a:pPr marL="76199" indent="0">
              <a:buNone/>
            </a:pPr>
            <a:r>
              <a:rPr lang="en-US" sz="3200" b="1" dirty="0"/>
              <a:t>   2. Thus, the Council had to </a:t>
            </a:r>
            <a:r>
              <a:rPr lang="en-US" sz="3200" b="1" u="sng" dirty="0"/>
              <a:t>CLARIFY</a:t>
            </a:r>
            <a:r>
              <a:rPr lang="en-US" sz="3200" b="1" dirty="0"/>
              <a:t> which books </a:t>
            </a:r>
          </a:p>
          <a:p>
            <a:pPr marL="76199" indent="0">
              <a:buNone/>
            </a:pPr>
            <a:r>
              <a:rPr lang="en-US" sz="3200" b="1" dirty="0"/>
              <a:t>	are inspired.</a:t>
            </a:r>
          </a:p>
          <a:p>
            <a:pPr marL="76199" indent="0">
              <a:buNone/>
            </a:pPr>
            <a:r>
              <a:rPr lang="en-US" sz="3200" b="1" dirty="0"/>
              <a:t> </a:t>
            </a:r>
          </a:p>
          <a:p>
            <a:pPr marL="76199" indent="0">
              <a:buNone/>
            </a:pPr>
            <a:r>
              <a:rPr lang="en-US" sz="3200" b="1" dirty="0"/>
              <a:t> </a:t>
            </a:r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lvl="0" indent="0">
              <a:buNone/>
            </a:pPr>
            <a:endParaRPr lang="en-US" sz="3200" b="1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6568E619-AFCF-3631-6B84-B941FF742971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ea typeface="Roboto Condensed"/>
                <a:cs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39</a:t>
            </a:fld>
            <a:endParaRPr kumimoji="0" sz="12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1290975931"/>
      </p:ext>
    </p:extLst>
  </p:cSld>
  <p:clrMapOvr>
    <a:masterClrMapping/>
  </p:clrMapOvr>
  <p:transition spd="slow">
    <p:wip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095C0692-2773-9EFC-7AD4-77A65DCBDC0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B7448F76-7B77-3CCE-335E-617D4F49046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8600" y="652151"/>
            <a:ext cx="6692861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2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I. Early Recognition of NT</a:t>
            </a:r>
            <a:endParaRPr sz="42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5AE8DA42-803F-AB87-7387-2041BE4411EE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653552"/>
            <a:ext cx="9105401" cy="5204448"/>
          </a:xfrm>
          <a:prstGeom prst="rect">
            <a:avLst/>
          </a:prstGeom>
        </p:spPr>
        <p:txBody>
          <a:bodyPr spcFirstLastPara="1" wrap="square" lIns="91440" tIns="91425" rIns="91425" bIns="91425" anchor="t" anchorCtr="0">
            <a:noAutofit/>
          </a:bodyPr>
          <a:lstStyle/>
          <a:p>
            <a:pPr marL="76199" indent="0">
              <a:buNone/>
            </a:pPr>
            <a:r>
              <a:rPr lang="en-US" sz="3200" b="1" dirty="0"/>
              <a:t> </a:t>
            </a:r>
          </a:p>
          <a:p>
            <a:pPr marL="76199" indent="0">
              <a:buNone/>
            </a:pPr>
            <a:endParaRPr lang="en-US" sz="3200" b="1" dirty="0"/>
          </a:p>
          <a:p>
            <a:pPr marL="76199" lvl="0" indent="0">
              <a:buNone/>
            </a:pPr>
            <a:endParaRPr lang="en-US" sz="3200" b="1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A5351C31-B116-F2A2-B5F5-C181D95FE547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ea typeface="Roboto Condensed"/>
                <a:cs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4</a:t>
            </a:fld>
            <a:endParaRPr kumimoji="0" sz="1200" b="1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349611513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67574D54-47C1-CD1F-AB48-1899B54465B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A22D9190-A163-9237-2AB0-0D20600492D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8599" y="652151"/>
            <a:ext cx="8043855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0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III. Necessity to Canonize</a:t>
            </a:r>
            <a:endParaRPr sz="40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8C8226BF-AABA-53E8-FD4B-64E0927B564D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653552"/>
            <a:ext cx="9105401" cy="5204448"/>
          </a:xfrm>
          <a:prstGeom prst="rect">
            <a:avLst/>
          </a:prstGeom>
        </p:spPr>
        <p:txBody>
          <a:bodyPr spcFirstLastPara="1" wrap="square" lIns="91440" tIns="91425" rIns="91425" bIns="91425" anchor="t" anchorCtr="0">
            <a:noAutofit/>
          </a:bodyPr>
          <a:lstStyle/>
          <a:p>
            <a:pPr marL="76199" indent="0">
              <a:buNone/>
            </a:pPr>
            <a:r>
              <a:rPr lang="en-US" sz="3200" b="1" dirty="0"/>
              <a:t>C. </a:t>
            </a:r>
            <a:r>
              <a:rPr lang="en-US" sz="3200" b="1" u="sng" dirty="0"/>
              <a:t>Destroyed</a:t>
            </a:r>
            <a:r>
              <a:rPr lang="en-US" sz="3200" b="1" dirty="0"/>
              <a:t> books</a:t>
            </a:r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lvl="0" indent="0">
              <a:buNone/>
            </a:pPr>
            <a:endParaRPr lang="en-US" sz="3200" b="1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7E50979F-E9F8-5BAC-8B07-64913EA3E948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ea typeface="Roboto Condensed"/>
                <a:cs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40</a:t>
            </a:fld>
            <a:endParaRPr kumimoji="0" sz="12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1202453496"/>
      </p:ext>
    </p:extLst>
  </p:cSld>
  <p:clrMapOvr>
    <a:masterClrMapping/>
  </p:clrMapOvr>
  <p:transition spd="slow">
    <p:wipe/>
  </p:transition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269BFD75-EEF7-A9D4-6137-AD8BA903D1B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CDB829B6-4CAE-5318-E9B9-B4F0E1FA46D3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8599" y="652151"/>
            <a:ext cx="8043855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0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III. Necessity to Canonize</a:t>
            </a:r>
            <a:endParaRPr sz="40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F9E97620-A308-062A-CB7B-E2C50CCE9799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653552"/>
            <a:ext cx="9105401" cy="5204448"/>
          </a:xfrm>
          <a:prstGeom prst="rect">
            <a:avLst/>
          </a:prstGeom>
        </p:spPr>
        <p:txBody>
          <a:bodyPr spcFirstLastPara="1" wrap="square" lIns="91440" tIns="91425" rIns="91425" bIns="91425" anchor="t" anchorCtr="0">
            <a:noAutofit/>
          </a:bodyPr>
          <a:lstStyle/>
          <a:p>
            <a:pPr marL="76199" indent="0">
              <a:buNone/>
            </a:pPr>
            <a:r>
              <a:rPr lang="en-US" sz="3200" b="1" dirty="0"/>
              <a:t>C. </a:t>
            </a:r>
            <a:r>
              <a:rPr lang="en-US" sz="3200" b="1" u="sng" dirty="0"/>
              <a:t>Destroyed</a:t>
            </a:r>
            <a:r>
              <a:rPr lang="en-US" sz="3200" b="1" dirty="0"/>
              <a:t> books</a:t>
            </a:r>
          </a:p>
          <a:p>
            <a:pPr marL="76199" indent="0">
              <a:buNone/>
            </a:pPr>
            <a:r>
              <a:rPr lang="en-US" sz="3200" b="1" dirty="0"/>
              <a:t>   1. Diocletian (303 AD) - Roman emperor who </a:t>
            </a:r>
            <a:r>
              <a:rPr lang="en-US" sz="3200" b="1" u="sng" dirty="0"/>
              <a:t>burned</a:t>
            </a:r>
            <a:r>
              <a:rPr lang="en-US" sz="3200" b="1" dirty="0"/>
              <a:t> </a:t>
            </a:r>
          </a:p>
          <a:p>
            <a:pPr marL="76199" indent="0">
              <a:buNone/>
            </a:pPr>
            <a:r>
              <a:rPr lang="en-US" sz="3200" b="1" dirty="0"/>
              <a:t>		Christian books.</a:t>
            </a:r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r>
              <a:rPr lang="en-US" sz="3200" b="1" dirty="0"/>
              <a:t>   </a:t>
            </a:r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lvl="0" indent="0">
              <a:buNone/>
            </a:pPr>
            <a:endParaRPr lang="en-US" sz="3200" b="1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422A9D6E-3137-19C4-08AB-1BEB79E1BAC3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ea typeface="Roboto Condensed"/>
                <a:cs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41</a:t>
            </a:fld>
            <a:endParaRPr kumimoji="0" sz="12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2248957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B8D9FDC6-C9C0-32E1-9614-28393315D8C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A974AF47-1F9A-F6A3-7270-BD1CED309C5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8599" y="652151"/>
            <a:ext cx="8043855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0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III. Necessity to Canonize</a:t>
            </a:r>
            <a:endParaRPr sz="40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C6C81321-9680-0834-92BE-F67734088A40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653552"/>
            <a:ext cx="9105401" cy="5204448"/>
          </a:xfrm>
          <a:prstGeom prst="rect">
            <a:avLst/>
          </a:prstGeom>
        </p:spPr>
        <p:txBody>
          <a:bodyPr spcFirstLastPara="1" wrap="square" lIns="91440" tIns="91425" rIns="91425" bIns="91425" anchor="t" anchorCtr="0">
            <a:noAutofit/>
          </a:bodyPr>
          <a:lstStyle/>
          <a:p>
            <a:pPr marL="76199" indent="0">
              <a:buNone/>
            </a:pPr>
            <a:r>
              <a:rPr lang="en-US" sz="3200" b="1" dirty="0"/>
              <a:t>C. </a:t>
            </a:r>
            <a:r>
              <a:rPr lang="en-US" sz="3200" b="1" u="sng" dirty="0"/>
              <a:t>Destroyed</a:t>
            </a:r>
            <a:r>
              <a:rPr lang="en-US" sz="3200" b="1" dirty="0"/>
              <a:t> books</a:t>
            </a:r>
          </a:p>
          <a:p>
            <a:pPr marL="76199" indent="0">
              <a:buNone/>
            </a:pPr>
            <a:r>
              <a:rPr lang="en-US" sz="3200" b="1" dirty="0"/>
              <a:t>   1. Diocletian (303 AD) - Roman emperor who </a:t>
            </a:r>
            <a:r>
              <a:rPr lang="en-US" sz="3200" b="1" u="sng" dirty="0"/>
              <a:t>burned</a:t>
            </a:r>
            <a:r>
              <a:rPr lang="en-US" sz="3200" b="1" dirty="0"/>
              <a:t> </a:t>
            </a:r>
          </a:p>
          <a:p>
            <a:pPr marL="76199" indent="0">
              <a:buNone/>
            </a:pPr>
            <a:r>
              <a:rPr lang="en-US" sz="3200" b="1" dirty="0"/>
              <a:t>		Christian books.</a:t>
            </a:r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r>
              <a:rPr lang="en-US" sz="3200" b="1" dirty="0"/>
              <a:t>   2. Hence, the church was forced to </a:t>
            </a:r>
            <a:r>
              <a:rPr lang="en-US" sz="3200" b="1" u="sng" dirty="0"/>
              <a:t>PRESERVE</a:t>
            </a:r>
            <a:r>
              <a:rPr lang="en-US" sz="3200" b="1" dirty="0"/>
              <a:t> </a:t>
            </a:r>
          </a:p>
          <a:p>
            <a:pPr marL="76199" indent="0">
              <a:buNone/>
            </a:pPr>
            <a:r>
              <a:rPr lang="en-US" sz="3200" b="1" dirty="0"/>
              <a:t>		the Canon. </a:t>
            </a:r>
          </a:p>
          <a:p>
            <a:pPr marL="76199" indent="0">
              <a:buNone/>
            </a:pPr>
            <a:r>
              <a:rPr lang="en-US" sz="3200" b="1" dirty="0"/>
              <a:t> </a:t>
            </a:r>
          </a:p>
          <a:p>
            <a:pPr marL="76199" indent="0">
              <a:buNone/>
            </a:pPr>
            <a:r>
              <a:rPr lang="en-US" sz="3200" b="1" dirty="0"/>
              <a:t> </a:t>
            </a:r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lvl="0" indent="0">
              <a:buNone/>
            </a:pPr>
            <a:endParaRPr lang="en-US" sz="3200" b="1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5820234E-79F8-7FD2-0355-1EEF9FF02E46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ea typeface="Roboto Condensed"/>
                <a:cs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42</a:t>
            </a:fld>
            <a:endParaRPr kumimoji="0" sz="12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7137576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D5FC9DB8-D6BE-3D4D-5B78-D5CB53AF2AA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B44992B5-2639-AFB3-CCE8-B7538E091CC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8599" y="652151"/>
            <a:ext cx="8043855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0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III. Necessity to Canonize</a:t>
            </a:r>
            <a:endParaRPr sz="40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C4A76DD7-80CE-2D85-CBCF-E20A1E5BFA55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653552"/>
            <a:ext cx="9105401" cy="5204448"/>
          </a:xfrm>
          <a:prstGeom prst="rect">
            <a:avLst/>
          </a:prstGeom>
        </p:spPr>
        <p:txBody>
          <a:bodyPr spcFirstLastPara="1" wrap="square" lIns="91440" tIns="91425" rIns="91425" bIns="91425" anchor="t" anchorCtr="0">
            <a:noAutofit/>
          </a:bodyPr>
          <a:lstStyle/>
          <a:p>
            <a:pPr marL="76199" indent="0">
              <a:buNone/>
            </a:pPr>
            <a:r>
              <a:rPr lang="en-US" sz="3200" b="1" dirty="0"/>
              <a:t>D. </a:t>
            </a:r>
            <a:r>
              <a:rPr lang="en-US" sz="3200" b="1" u="sng" dirty="0"/>
              <a:t>Disputed</a:t>
            </a:r>
            <a:r>
              <a:rPr lang="en-US" sz="3200" b="1" dirty="0"/>
              <a:t> books </a:t>
            </a:r>
          </a:p>
          <a:p>
            <a:pPr marL="76199" indent="0">
              <a:buNone/>
            </a:pPr>
            <a:r>
              <a:rPr lang="en-US" sz="3200" b="1" dirty="0"/>
              <a:t>	(*Never a dispute about the core NT books) </a:t>
            </a:r>
          </a:p>
          <a:p>
            <a:pPr marL="76199" indent="0">
              <a:buNone/>
            </a:pPr>
            <a:r>
              <a:rPr lang="en-US" sz="3200" b="1" dirty="0"/>
              <a:t>   </a:t>
            </a:r>
          </a:p>
          <a:p>
            <a:pPr marL="76199" indent="0">
              <a:buNone/>
            </a:pPr>
            <a:r>
              <a:rPr lang="en-US" sz="3200" b="1" dirty="0"/>
              <a:t> </a:t>
            </a:r>
          </a:p>
          <a:p>
            <a:pPr marL="76199" indent="0">
              <a:buNone/>
            </a:pPr>
            <a:r>
              <a:rPr lang="en-US" sz="3200" b="1" dirty="0"/>
              <a:t> </a:t>
            </a:r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lvl="0" indent="0">
              <a:buNone/>
            </a:pPr>
            <a:endParaRPr lang="en-US" sz="3200" b="1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3D73D8BF-811E-7846-18EB-3EAD0898B9B9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ea typeface="Roboto Condensed"/>
                <a:cs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43</a:t>
            </a:fld>
            <a:endParaRPr kumimoji="0" sz="12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1990941724"/>
      </p:ext>
    </p:extLst>
  </p:cSld>
  <p:clrMapOvr>
    <a:masterClrMapping/>
  </p:clrMapOvr>
  <p:transition spd="slow">
    <p:randomBar dir="vert"/>
  </p:transition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B4CD8C19-84F7-5AFB-47F7-26DF62E5D14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9458F09C-8B08-C9E3-1835-77923D83DC12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8599" y="652151"/>
            <a:ext cx="8043855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0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III. Necessity to Canonize</a:t>
            </a:r>
            <a:endParaRPr sz="40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EF356066-D493-1180-FEB8-514FEC6D813B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653552"/>
            <a:ext cx="9105401" cy="5204448"/>
          </a:xfrm>
          <a:prstGeom prst="rect">
            <a:avLst/>
          </a:prstGeom>
        </p:spPr>
        <p:txBody>
          <a:bodyPr spcFirstLastPara="1" wrap="square" lIns="91440" tIns="91425" rIns="91425" bIns="91425" anchor="t" anchorCtr="0">
            <a:noAutofit/>
          </a:bodyPr>
          <a:lstStyle/>
          <a:p>
            <a:pPr marL="76199" indent="0">
              <a:buNone/>
            </a:pPr>
            <a:r>
              <a:rPr lang="en-US" sz="3200" b="1" dirty="0"/>
              <a:t>D. </a:t>
            </a:r>
            <a:r>
              <a:rPr lang="en-US" sz="3200" b="1" u="sng" dirty="0"/>
              <a:t>Disputed</a:t>
            </a:r>
            <a:r>
              <a:rPr lang="en-US" sz="3200" b="1" dirty="0"/>
              <a:t> books </a:t>
            </a:r>
          </a:p>
          <a:p>
            <a:pPr marL="76199" indent="0">
              <a:buNone/>
            </a:pPr>
            <a:r>
              <a:rPr lang="en-US" sz="3200" b="1" dirty="0"/>
              <a:t>	(*Never a dispute about the core NT books) </a:t>
            </a:r>
          </a:p>
          <a:p>
            <a:pPr marL="76199" indent="0">
              <a:buNone/>
            </a:pPr>
            <a:endParaRPr lang="en-US" sz="800" b="1" dirty="0"/>
          </a:p>
          <a:p>
            <a:pPr marL="76199" indent="0">
              <a:buNone/>
            </a:pPr>
            <a:r>
              <a:rPr lang="en-US" sz="3200" b="1" dirty="0"/>
              <a:t>   1. 2 Peter – </a:t>
            </a:r>
            <a:r>
              <a:rPr lang="en-US" sz="3200" b="1" u="sng" dirty="0"/>
              <a:t>style</a:t>
            </a:r>
            <a:r>
              <a:rPr lang="en-US" sz="3200" b="1" dirty="0"/>
              <a:t> of writing was not as prestigious </a:t>
            </a:r>
          </a:p>
          <a:p>
            <a:pPr marL="76199" indent="0">
              <a:buNone/>
            </a:pPr>
            <a:r>
              <a:rPr lang="en-US" sz="3200" b="1" dirty="0"/>
              <a:t>		as 1 Peter.   </a:t>
            </a:r>
          </a:p>
          <a:p>
            <a:pPr marL="76199" indent="0">
              <a:buNone/>
            </a:pPr>
            <a:endParaRPr lang="en-US" sz="800" b="1" dirty="0"/>
          </a:p>
          <a:p>
            <a:pPr marL="76199" indent="0">
              <a:buNone/>
            </a:pPr>
            <a:r>
              <a:rPr lang="en-US" sz="3200" b="1" dirty="0"/>
              <a:t>    </a:t>
            </a:r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lvl="0" indent="0">
              <a:buNone/>
            </a:pPr>
            <a:endParaRPr lang="en-US" sz="3200" b="1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35B970AA-FE91-478E-A977-678A1EAC860D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ea typeface="Roboto Condensed"/>
                <a:cs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44</a:t>
            </a:fld>
            <a:endParaRPr kumimoji="0" sz="12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12677770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19911334-0CBD-8679-6912-0F0D260F00B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489D4C65-D86F-0592-8175-A35F83B056C1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8599" y="652151"/>
            <a:ext cx="8043855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0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III. Necessity to Canonize</a:t>
            </a:r>
            <a:endParaRPr sz="40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2151E6D7-D774-AB93-AB71-A0895C91E72C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653552"/>
            <a:ext cx="9105401" cy="5204448"/>
          </a:xfrm>
          <a:prstGeom prst="rect">
            <a:avLst/>
          </a:prstGeom>
        </p:spPr>
        <p:txBody>
          <a:bodyPr spcFirstLastPara="1" wrap="square" lIns="91440" tIns="91425" rIns="91425" bIns="91425" anchor="t" anchorCtr="0">
            <a:noAutofit/>
          </a:bodyPr>
          <a:lstStyle/>
          <a:p>
            <a:pPr marL="76199" indent="0">
              <a:buNone/>
            </a:pPr>
            <a:r>
              <a:rPr lang="en-US" sz="3200" b="1" dirty="0"/>
              <a:t>D. </a:t>
            </a:r>
            <a:r>
              <a:rPr lang="en-US" sz="3200" b="1" u="sng" dirty="0"/>
              <a:t>Disputed</a:t>
            </a:r>
            <a:r>
              <a:rPr lang="en-US" sz="3200" b="1" dirty="0"/>
              <a:t> books </a:t>
            </a:r>
          </a:p>
          <a:p>
            <a:pPr marL="76199" indent="0">
              <a:buNone/>
            </a:pPr>
            <a:r>
              <a:rPr lang="en-US" sz="3200" b="1" dirty="0"/>
              <a:t>	(*Never a dispute about the core NT books) </a:t>
            </a:r>
          </a:p>
          <a:p>
            <a:pPr marL="76199" indent="0">
              <a:buNone/>
            </a:pPr>
            <a:endParaRPr lang="en-US" sz="800" b="1" dirty="0"/>
          </a:p>
          <a:p>
            <a:pPr marL="76199" indent="0">
              <a:buNone/>
            </a:pPr>
            <a:r>
              <a:rPr lang="en-US" sz="3200" b="1" dirty="0"/>
              <a:t>   1. 2 Peter – </a:t>
            </a:r>
            <a:r>
              <a:rPr lang="en-US" sz="3200" b="1" u="sng" dirty="0"/>
              <a:t>style</a:t>
            </a:r>
            <a:r>
              <a:rPr lang="en-US" sz="3200" b="1" dirty="0"/>
              <a:t> of writing was not as prestigious </a:t>
            </a:r>
          </a:p>
          <a:p>
            <a:pPr marL="76199" indent="0">
              <a:buNone/>
            </a:pPr>
            <a:r>
              <a:rPr lang="en-US" sz="3200" b="1" dirty="0"/>
              <a:t>		as 1 Peter.   </a:t>
            </a:r>
          </a:p>
          <a:p>
            <a:pPr marL="76199" indent="0">
              <a:buNone/>
            </a:pPr>
            <a:endParaRPr lang="en-US" sz="800" b="1" dirty="0"/>
          </a:p>
          <a:p>
            <a:pPr marL="76199" indent="0">
              <a:buNone/>
            </a:pPr>
            <a:r>
              <a:rPr lang="en-US" sz="3200" b="1" dirty="0"/>
              <a:t>   2-3. 2 &amp; 3 John - John introduces himself as an </a:t>
            </a:r>
          </a:p>
          <a:p>
            <a:pPr marL="76199" indent="0">
              <a:buNone/>
            </a:pPr>
            <a:r>
              <a:rPr lang="en-US" sz="3200" b="1" dirty="0"/>
              <a:t>		</a:t>
            </a:r>
            <a:r>
              <a:rPr lang="en-US" sz="3200" b="1" u="sng" dirty="0"/>
              <a:t>elder</a:t>
            </a:r>
            <a:r>
              <a:rPr lang="en-US" sz="3200" b="1" dirty="0"/>
              <a:t>, not apostle.</a:t>
            </a:r>
          </a:p>
          <a:p>
            <a:pPr marL="76199" indent="0">
              <a:buNone/>
            </a:pPr>
            <a:endParaRPr lang="en-US" sz="800" b="1" dirty="0"/>
          </a:p>
          <a:p>
            <a:pPr marL="76199" indent="0">
              <a:buNone/>
            </a:pPr>
            <a:r>
              <a:rPr lang="en-US" sz="3200" b="1" dirty="0"/>
              <a:t> </a:t>
            </a:r>
          </a:p>
          <a:p>
            <a:pPr marL="76199" indent="0">
              <a:buNone/>
            </a:pPr>
            <a:r>
              <a:rPr lang="en-US" sz="3200" b="1" dirty="0"/>
              <a:t> </a:t>
            </a:r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lvl="0" indent="0">
              <a:buNone/>
            </a:pPr>
            <a:endParaRPr lang="en-US" sz="3200" b="1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E40FF8AD-567E-3D96-8BFF-01B8BF1FC090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ea typeface="Roboto Condensed"/>
                <a:cs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45</a:t>
            </a:fld>
            <a:endParaRPr kumimoji="0" sz="12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24381647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375B7AF7-D7DE-447B-9B7E-50C9B3AA611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05B5B6D0-69D0-38ED-FCF7-B8BEFAE0A27E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8599" y="652151"/>
            <a:ext cx="8043855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0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III. Necessity to Canonize</a:t>
            </a:r>
            <a:endParaRPr sz="40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C2E546A1-BD3E-7DC2-BA5A-89217A5839C3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653552"/>
            <a:ext cx="9105401" cy="5204448"/>
          </a:xfrm>
          <a:prstGeom prst="rect">
            <a:avLst/>
          </a:prstGeom>
        </p:spPr>
        <p:txBody>
          <a:bodyPr spcFirstLastPara="1" wrap="square" lIns="91440" tIns="91425" rIns="91425" bIns="91425" anchor="t" anchorCtr="0">
            <a:noAutofit/>
          </a:bodyPr>
          <a:lstStyle/>
          <a:p>
            <a:pPr marL="76199" indent="0">
              <a:buNone/>
            </a:pPr>
            <a:r>
              <a:rPr lang="en-US" sz="3200" b="1" dirty="0"/>
              <a:t>D. </a:t>
            </a:r>
            <a:r>
              <a:rPr lang="en-US" sz="3200" b="1" u="sng" dirty="0"/>
              <a:t>Disputed</a:t>
            </a:r>
            <a:r>
              <a:rPr lang="en-US" sz="3200" b="1" dirty="0"/>
              <a:t> books </a:t>
            </a:r>
          </a:p>
          <a:p>
            <a:pPr marL="76199" indent="0">
              <a:buNone/>
            </a:pPr>
            <a:r>
              <a:rPr lang="en-US" sz="3200" b="1" dirty="0"/>
              <a:t>	(*Never a dispute about the core NT books) </a:t>
            </a:r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r>
              <a:rPr lang="en-US" sz="3200" b="1" dirty="0"/>
              <a:t> 4. </a:t>
            </a:r>
            <a:r>
              <a:rPr lang="en-US" sz="3200" b="1" u="sng" dirty="0"/>
              <a:t>Jude</a:t>
            </a:r>
            <a:r>
              <a:rPr lang="en-US" sz="3200" b="1" dirty="0"/>
              <a:t> - 2 reference of the pseudepigrapha </a:t>
            </a:r>
            <a:r>
              <a:rPr lang="en-US" sz="2800" b="1" dirty="0"/>
              <a:t>(v 9, 14)</a:t>
            </a:r>
            <a:r>
              <a:rPr lang="en-US" sz="3200" b="1" dirty="0"/>
              <a:t>	</a:t>
            </a:r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lvl="0" indent="0">
              <a:buNone/>
            </a:pPr>
            <a:endParaRPr lang="en-US" sz="3200" b="1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D4F97806-6E91-67D0-CD85-544110AD0CAC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ea typeface="Roboto Condensed"/>
                <a:cs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46</a:t>
            </a:fld>
            <a:endParaRPr kumimoji="0" sz="12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4211080565"/>
      </p:ext>
    </p:extLst>
  </p:cSld>
  <p:clrMapOvr>
    <a:masterClrMapping/>
  </p:clrMapOvr>
  <p:transition spd="slow">
    <p:wipe/>
  </p:transition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7FA32133-63BF-1E02-54CB-A2AD8AF3853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825411B3-A9F4-6CB2-5081-8DDBF1B16CA5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8599" y="652151"/>
            <a:ext cx="8043855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0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III. Necessity to Canonize</a:t>
            </a:r>
            <a:endParaRPr sz="40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5A643C5C-D8E2-B72E-F627-8DD8E9E6CAD6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653552"/>
            <a:ext cx="9105401" cy="5204448"/>
          </a:xfrm>
          <a:prstGeom prst="rect">
            <a:avLst/>
          </a:prstGeom>
        </p:spPr>
        <p:txBody>
          <a:bodyPr spcFirstLastPara="1" wrap="square" lIns="91440" tIns="91425" rIns="91425" bIns="91425" anchor="t" anchorCtr="0">
            <a:noAutofit/>
          </a:bodyPr>
          <a:lstStyle/>
          <a:p>
            <a:pPr marL="76199" indent="0">
              <a:buNone/>
            </a:pPr>
            <a:r>
              <a:rPr lang="en-US" sz="3200" b="1" dirty="0"/>
              <a:t>D. </a:t>
            </a:r>
            <a:r>
              <a:rPr lang="en-US" sz="3200" b="1" u="sng" dirty="0"/>
              <a:t>Disputed</a:t>
            </a:r>
            <a:r>
              <a:rPr lang="en-US" sz="3200" b="1" dirty="0"/>
              <a:t> books </a:t>
            </a:r>
          </a:p>
          <a:p>
            <a:pPr marL="76199" indent="0">
              <a:buNone/>
            </a:pPr>
            <a:r>
              <a:rPr lang="en-US" sz="3200" b="1" dirty="0"/>
              <a:t>	(*Never a dispute about the core NT books) </a:t>
            </a:r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r>
              <a:rPr lang="en-US" sz="3200" b="1" dirty="0"/>
              <a:t> 4. </a:t>
            </a:r>
            <a:r>
              <a:rPr lang="en-US" sz="3200" b="1" u="sng" dirty="0"/>
              <a:t>Jude</a:t>
            </a:r>
            <a:r>
              <a:rPr lang="en-US" sz="3200" b="1" dirty="0"/>
              <a:t> - 2 reference of the pseudepigrapha </a:t>
            </a:r>
            <a:r>
              <a:rPr lang="en-US" sz="2800" b="1" dirty="0"/>
              <a:t>(v 9, 14)</a:t>
            </a:r>
            <a:r>
              <a:rPr lang="en-US" sz="3200" b="1" dirty="0"/>
              <a:t>	</a:t>
            </a:r>
          </a:p>
          <a:p>
            <a:pPr marL="76199" indent="0">
              <a:buNone/>
            </a:pPr>
            <a:r>
              <a:rPr lang="en-US" sz="3200" b="1" dirty="0"/>
              <a:t> 5. </a:t>
            </a:r>
            <a:r>
              <a:rPr lang="en-US" sz="3200" b="1" u="sng" dirty="0"/>
              <a:t>Revelation</a:t>
            </a:r>
            <a:r>
              <a:rPr lang="en-US" sz="3200" b="1" dirty="0"/>
              <a:t> - the 1000-year millennium didn’t seem </a:t>
            </a:r>
          </a:p>
          <a:p>
            <a:pPr marL="76199" indent="0">
              <a:buNone/>
            </a:pPr>
            <a:r>
              <a:rPr lang="en-US" sz="3200" b="1" dirty="0"/>
              <a:t>		to fit with prophetical teaching of know </a:t>
            </a:r>
          </a:p>
          <a:p>
            <a:pPr marL="76199" indent="0">
              <a:buNone/>
            </a:pPr>
            <a:r>
              <a:rPr lang="en-US" sz="3200" b="1" dirty="0"/>
              <a:t>		inspired books.</a:t>
            </a:r>
          </a:p>
          <a:p>
            <a:pPr marL="76199" indent="0">
              <a:buNone/>
            </a:pPr>
            <a:r>
              <a:rPr lang="en-US" sz="3200" b="1" dirty="0"/>
              <a:t> </a:t>
            </a:r>
          </a:p>
          <a:p>
            <a:pPr marL="76199" indent="0">
              <a:buNone/>
            </a:pPr>
            <a:r>
              <a:rPr lang="en-US" sz="3200" b="1" dirty="0"/>
              <a:t> </a:t>
            </a:r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lvl="0" indent="0">
              <a:buNone/>
            </a:pPr>
            <a:endParaRPr lang="en-US" sz="3200" b="1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D0881772-278D-AB20-9A88-31FE7AAAE0E0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ea typeface="Roboto Condensed"/>
                <a:cs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47</a:t>
            </a:fld>
            <a:endParaRPr kumimoji="0" sz="12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36573817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23E05594-2D8D-6995-521D-02361F07B69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580F230A-8CC1-8B81-C1AC-A0085E42B523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8599" y="652151"/>
            <a:ext cx="8043855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0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III. Necessity to Canonize</a:t>
            </a:r>
            <a:endParaRPr sz="40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0EF2A87E-C43F-4977-4207-89500E210ADC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653552"/>
            <a:ext cx="9105401" cy="5204448"/>
          </a:xfrm>
          <a:prstGeom prst="rect">
            <a:avLst/>
          </a:prstGeom>
        </p:spPr>
        <p:txBody>
          <a:bodyPr spcFirstLastPara="1" wrap="square" lIns="91440" tIns="91425" rIns="91425" bIns="91425" anchor="t" anchorCtr="0">
            <a:noAutofit/>
          </a:bodyPr>
          <a:lstStyle/>
          <a:p>
            <a:pPr marL="76199" indent="0">
              <a:buNone/>
            </a:pPr>
            <a:r>
              <a:rPr lang="en-US" sz="3200" b="1" dirty="0"/>
              <a:t>D. </a:t>
            </a:r>
            <a:r>
              <a:rPr lang="en-US" sz="3200" b="1" u="sng" dirty="0"/>
              <a:t>Disputed</a:t>
            </a:r>
            <a:r>
              <a:rPr lang="en-US" sz="3200" b="1" dirty="0"/>
              <a:t> books </a:t>
            </a:r>
          </a:p>
          <a:p>
            <a:pPr marL="76199" indent="0">
              <a:buNone/>
            </a:pPr>
            <a:endParaRPr lang="en-US" sz="800" b="1" dirty="0"/>
          </a:p>
          <a:p>
            <a:pPr marL="76199" indent="0">
              <a:buNone/>
            </a:pPr>
            <a:r>
              <a:rPr lang="en-US" sz="3200" b="1" dirty="0"/>
              <a:t>   </a:t>
            </a:r>
            <a:r>
              <a:rPr lang="en-US" sz="3200" b="1" i="1" dirty="0"/>
              <a:t>Though widely accepted, some questioned:</a:t>
            </a:r>
          </a:p>
          <a:p>
            <a:pPr marL="76199" indent="0">
              <a:buNone/>
            </a:pPr>
            <a:endParaRPr lang="en-US" sz="800" b="1" i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r>
              <a:rPr lang="en-US" sz="3200" b="1" dirty="0"/>
              <a:t> </a:t>
            </a:r>
          </a:p>
          <a:p>
            <a:pPr marL="76199" indent="0">
              <a:buNone/>
            </a:pPr>
            <a:r>
              <a:rPr lang="en-US" sz="3200" b="1" dirty="0"/>
              <a:t> </a:t>
            </a:r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lvl="0" indent="0">
              <a:buNone/>
            </a:pPr>
            <a:endParaRPr lang="en-US" sz="3200" b="1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ABD8295C-B8B5-F73D-6F06-8D6860120F26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ea typeface="Roboto Condensed"/>
                <a:cs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48</a:t>
            </a:fld>
            <a:endParaRPr kumimoji="0" sz="12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2500582046"/>
      </p:ext>
    </p:extLst>
  </p:cSld>
  <p:clrMapOvr>
    <a:masterClrMapping/>
  </p:clrMapOvr>
  <p:transition spd="slow">
    <p:wipe/>
  </p:transition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AB7F887F-84E2-3FFB-7800-0AC51ED7E03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2DC8B5F4-65D2-5986-C3DE-F774BBF2F927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8599" y="652151"/>
            <a:ext cx="8043855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0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III. Necessity to Canonize</a:t>
            </a:r>
            <a:endParaRPr sz="40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8191FF48-9234-CA31-E227-134ED0D58277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653552"/>
            <a:ext cx="9105401" cy="5204448"/>
          </a:xfrm>
          <a:prstGeom prst="rect">
            <a:avLst/>
          </a:prstGeom>
        </p:spPr>
        <p:txBody>
          <a:bodyPr spcFirstLastPara="1" wrap="square" lIns="91440" tIns="91425" rIns="91425" bIns="91425" anchor="t" anchorCtr="0">
            <a:noAutofit/>
          </a:bodyPr>
          <a:lstStyle/>
          <a:p>
            <a:pPr marL="76199" indent="0">
              <a:buNone/>
            </a:pPr>
            <a:r>
              <a:rPr lang="en-US" sz="3200" b="1" dirty="0"/>
              <a:t>D. </a:t>
            </a:r>
            <a:r>
              <a:rPr lang="en-US" sz="3200" b="1" u="sng" dirty="0"/>
              <a:t>Disputed</a:t>
            </a:r>
            <a:r>
              <a:rPr lang="en-US" sz="3200" b="1" dirty="0"/>
              <a:t> books </a:t>
            </a:r>
          </a:p>
          <a:p>
            <a:pPr marL="76199" indent="0">
              <a:buNone/>
            </a:pPr>
            <a:endParaRPr lang="en-US" sz="800" b="1" dirty="0"/>
          </a:p>
          <a:p>
            <a:pPr marL="76199" indent="0">
              <a:buNone/>
            </a:pPr>
            <a:r>
              <a:rPr lang="en-US" sz="3200" b="1" dirty="0"/>
              <a:t>   </a:t>
            </a:r>
            <a:r>
              <a:rPr lang="en-US" sz="3200" b="1" i="1" dirty="0"/>
              <a:t>Though widely accepted, some questioned:</a:t>
            </a:r>
          </a:p>
          <a:p>
            <a:pPr marL="76199" indent="0">
              <a:buNone/>
            </a:pPr>
            <a:endParaRPr lang="en-US" sz="800" b="1" i="1" dirty="0"/>
          </a:p>
          <a:p>
            <a:pPr marL="76199" indent="0">
              <a:buNone/>
            </a:pPr>
            <a:r>
              <a:rPr lang="en-US" sz="3200" b="1" dirty="0"/>
              <a:t>   6. </a:t>
            </a:r>
            <a:r>
              <a:rPr lang="en-US" sz="3200" b="1" u="sng" dirty="0"/>
              <a:t>Hebrews</a:t>
            </a:r>
            <a:r>
              <a:rPr lang="en-US" sz="3200" b="1" dirty="0"/>
              <a:t> – </a:t>
            </a:r>
            <a:r>
              <a:rPr lang="en-US" sz="3200" b="1" u="sng" dirty="0"/>
              <a:t>unknown</a:t>
            </a:r>
            <a:r>
              <a:rPr lang="en-US" sz="3200" b="1" dirty="0"/>
              <a:t> author </a:t>
            </a:r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r>
              <a:rPr lang="en-US" sz="3200" b="1" dirty="0"/>
              <a:t> </a:t>
            </a:r>
          </a:p>
          <a:p>
            <a:pPr marL="76199" indent="0">
              <a:buNone/>
            </a:pPr>
            <a:r>
              <a:rPr lang="en-US" sz="3200" b="1" dirty="0"/>
              <a:t> </a:t>
            </a:r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lvl="0" indent="0">
              <a:buNone/>
            </a:pPr>
            <a:endParaRPr lang="en-US" sz="3200" b="1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C0D8276D-3D8C-4106-E278-56556CE4C69D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ea typeface="Roboto Condensed"/>
                <a:cs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49</a:t>
            </a:fld>
            <a:endParaRPr kumimoji="0" sz="12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22029895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CF294504-DE05-AA9D-EA7F-C84F65CD0B7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4ACF1D24-D342-4982-5910-6B0A6188327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8600" y="652151"/>
            <a:ext cx="6692861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2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I. Early Recognition of NT</a:t>
            </a:r>
            <a:endParaRPr sz="42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DBE6DB00-B52C-70B8-B7B3-6E6A0F7BA13D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653552"/>
            <a:ext cx="9105401" cy="5204448"/>
          </a:xfrm>
          <a:prstGeom prst="rect">
            <a:avLst/>
          </a:prstGeom>
        </p:spPr>
        <p:txBody>
          <a:bodyPr spcFirstLastPara="1" wrap="square" lIns="91440" tIns="91425" rIns="91425" bIns="91425" anchor="t" anchorCtr="0">
            <a:noAutofit/>
          </a:bodyPr>
          <a:lstStyle/>
          <a:p>
            <a:pPr marL="76199" indent="0">
              <a:buNone/>
            </a:pPr>
            <a:r>
              <a:rPr lang="en-US" sz="3200" b="1" dirty="0"/>
              <a:t>A. Christ sent the Holy Spirit to </a:t>
            </a:r>
            <a:r>
              <a:rPr lang="en-US" sz="3200" b="1" u="sng" dirty="0"/>
              <a:t>inspire</a:t>
            </a:r>
            <a:r>
              <a:rPr lang="en-US" sz="3200" b="1" dirty="0"/>
              <a:t> the apostles’ </a:t>
            </a:r>
          </a:p>
          <a:p>
            <a:pPr marL="76199" indent="0">
              <a:buNone/>
            </a:pPr>
            <a:r>
              <a:rPr lang="en-US" sz="3200" b="1" dirty="0"/>
              <a:t>	preaching and writing </a:t>
            </a:r>
          </a:p>
          <a:p>
            <a:pPr marL="76199" indent="0">
              <a:buNone/>
            </a:pPr>
            <a:r>
              <a:rPr lang="en-US" sz="3200" b="1" dirty="0"/>
              <a:t>	- John 14:25-26; 16:13; Acts 2; 1 Cor 2:6-13.  </a:t>
            </a:r>
          </a:p>
          <a:p>
            <a:pPr marL="76199" indent="0">
              <a:buNone/>
            </a:pPr>
            <a:r>
              <a:rPr lang="en-US" sz="3200" b="1" dirty="0"/>
              <a:t> </a:t>
            </a:r>
          </a:p>
          <a:p>
            <a:pPr marL="76199" indent="0">
              <a:buNone/>
            </a:pPr>
            <a:endParaRPr lang="en-US" sz="3200" b="1" dirty="0"/>
          </a:p>
          <a:p>
            <a:pPr marL="76199" lvl="0" indent="0">
              <a:buNone/>
            </a:pPr>
            <a:endParaRPr lang="en-US" sz="3200" b="1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56A71E5A-CE0F-7874-E526-6A2670C5CE41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ea typeface="Roboto Condensed"/>
                <a:cs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5</a:t>
            </a:fld>
            <a:endParaRPr kumimoji="0" sz="1200" b="1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3937717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19BE2B7E-9007-A576-2370-79F85AECD1A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BC1DC77D-E8B2-4B47-8BA6-372AF49073B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8599" y="652151"/>
            <a:ext cx="8043855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0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III. Necessity to Canonize</a:t>
            </a:r>
            <a:endParaRPr sz="40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3BAA3E81-D69D-37F7-745E-4A4E08F4BE64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653552"/>
            <a:ext cx="9105401" cy="5204448"/>
          </a:xfrm>
          <a:prstGeom prst="rect">
            <a:avLst/>
          </a:prstGeom>
        </p:spPr>
        <p:txBody>
          <a:bodyPr spcFirstLastPara="1" wrap="square" lIns="91440" tIns="91425" rIns="91425" bIns="91425" anchor="t" anchorCtr="0">
            <a:noAutofit/>
          </a:bodyPr>
          <a:lstStyle/>
          <a:p>
            <a:pPr marL="76199" indent="0">
              <a:buNone/>
            </a:pPr>
            <a:r>
              <a:rPr lang="en-US" sz="3200" b="1" dirty="0"/>
              <a:t>D. </a:t>
            </a:r>
            <a:r>
              <a:rPr lang="en-US" sz="3200" b="1" u="sng" dirty="0"/>
              <a:t>Disputed</a:t>
            </a:r>
            <a:r>
              <a:rPr lang="en-US" sz="3200" b="1" dirty="0"/>
              <a:t> books </a:t>
            </a:r>
          </a:p>
          <a:p>
            <a:pPr marL="76199" indent="0">
              <a:buNone/>
            </a:pPr>
            <a:endParaRPr lang="en-US" sz="800" b="1" dirty="0"/>
          </a:p>
          <a:p>
            <a:pPr marL="76199" indent="0">
              <a:buNone/>
            </a:pPr>
            <a:r>
              <a:rPr lang="en-US" sz="3200" b="1" dirty="0"/>
              <a:t>   </a:t>
            </a:r>
            <a:r>
              <a:rPr lang="en-US" sz="3200" b="1" i="1" dirty="0"/>
              <a:t>Though widely accepted, some questioned:</a:t>
            </a:r>
          </a:p>
          <a:p>
            <a:pPr marL="76199" indent="0">
              <a:buNone/>
            </a:pPr>
            <a:endParaRPr lang="en-US" sz="800" b="1" i="1" dirty="0"/>
          </a:p>
          <a:p>
            <a:pPr marL="76199" indent="0">
              <a:buNone/>
            </a:pPr>
            <a:r>
              <a:rPr lang="en-US" sz="3200" b="1" dirty="0"/>
              <a:t>   6. </a:t>
            </a:r>
            <a:r>
              <a:rPr lang="en-US" sz="3200" b="1" u="sng" dirty="0"/>
              <a:t>Hebrews</a:t>
            </a:r>
            <a:r>
              <a:rPr lang="en-US" sz="3200" b="1" dirty="0"/>
              <a:t> – </a:t>
            </a:r>
            <a:r>
              <a:rPr lang="en-US" sz="3200" b="1" u="sng" dirty="0"/>
              <a:t>unknown</a:t>
            </a:r>
            <a:r>
              <a:rPr lang="en-US" sz="3200" b="1" dirty="0"/>
              <a:t> author </a:t>
            </a:r>
          </a:p>
          <a:p>
            <a:pPr marL="76199" indent="0">
              <a:buNone/>
            </a:pPr>
            <a:r>
              <a:rPr lang="en-US" sz="3200" b="1" dirty="0"/>
              <a:t>   7. </a:t>
            </a:r>
            <a:r>
              <a:rPr lang="en-US" sz="3200" b="1" u="sng" dirty="0"/>
              <a:t>James</a:t>
            </a:r>
            <a:r>
              <a:rPr lang="en-US" sz="3200" b="1" dirty="0"/>
              <a:t> </a:t>
            </a:r>
          </a:p>
          <a:p>
            <a:pPr marL="76199" indent="0">
              <a:buNone/>
            </a:pPr>
            <a:r>
              <a:rPr lang="en-US" sz="3200" b="1" dirty="0"/>
              <a:t>	a. Introduce himself as a </a:t>
            </a:r>
            <a:r>
              <a:rPr lang="en-US" sz="3200" b="1" i="1" u="sng" dirty="0"/>
              <a:t>servant</a:t>
            </a:r>
            <a:r>
              <a:rPr lang="en-US" sz="3200" b="1" dirty="0"/>
              <a:t> of our Lord, 		not apostle (1:1).</a:t>
            </a:r>
          </a:p>
          <a:p>
            <a:pPr marL="76199" indent="0">
              <a:buNone/>
            </a:pPr>
            <a:r>
              <a:rPr lang="en-US" sz="3200" b="1" dirty="0"/>
              <a:t>	</a:t>
            </a:r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r>
              <a:rPr lang="en-US" sz="3200" b="1" dirty="0"/>
              <a:t> </a:t>
            </a:r>
          </a:p>
          <a:p>
            <a:pPr marL="76199" indent="0">
              <a:buNone/>
            </a:pPr>
            <a:r>
              <a:rPr lang="en-US" sz="3200" b="1" dirty="0"/>
              <a:t> </a:t>
            </a:r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lvl="0" indent="0">
              <a:buNone/>
            </a:pPr>
            <a:endParaRPr lang="en-US" sz="3200" b="1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CB2A922E-6280-B784-89FC-5C6731F34CF2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ea typeface="Roboto Condensed"/>
                <a:cs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50</a:t>
            </a:fld>
            <a:endParaRPr kumimoji="0" sz="12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14880777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512F9609-ECB8-A489-2A17-459E056CFAC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ED527980-7A73-9055-5329-E3E728F1ED93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8599" y="652151"/>
            <a:ext cx="8043855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0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III. Necessity to Canonize</a:t>
            </a:r>
            <a:endParaRPr sz="40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9820D788-F4F0-8AEE-3010-047CE83AF6EB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653552"/>
            <a:ext cx="9105401" cy="5204448"/>
          </a:xfrm>
          <a:prstGeom prst="rect">
            <a:avLst/>
          </a:prstGeom>
        </p:spPr>
        <p:txBody>
          <a:bodyPr spcFirstLastPara="1" wrap="square" lIns="91440" tIns="91425" rIns="91425" bIns="91425" anchor="t" anchorCtr="0">
            <a:noAutofit/>
          </a:bodyPr>
          <a:lstStyle/>
          <a:p>
            <a:pPr marL="76199" indent="0">
              <a:buNone/>
            </a:pPr>
            <a:r>
              <a:rPr lang="en-US" sz="3200" b="1" dirty="0"/>
              <a:t>D. </a:t>
            </a:r>
            <a:r>
              <a:rPr lang="en-US" sz="3200" b="1" u="sng" dirty="0"/>
              <a:t>Disputed</a:t>
            </a:r>
            <a:r>
              <a:rPr lang="en-US" sz="3200" b="1" dirty="0"/>
              <a:t> books </a:t>
            </a:r>
          </a:p>
          <a:p>
            <a:pPr marL="76199" indent="0">
              <a:buNone/>
            </a:pPr>
            <a:endParaRPr lang="en-US" sz="800" b="1" dirty="0"/>
          </a:p>
          <a:p>
            <a:pPr marL="76199" indent="0">
              <a:buNone/>
            </a:pPr>
            <a:r>
              <a:rPr lang="en-US" sz="3200" b="1" dirty="0"/>
              <a:t>   </a:t>
            </a:r>
            <a:r>
              <a:rPr lang="en-US" sz="3200" b="1" i="1" dirty="0"/>
              <a:t>Though widely accepted, some questioned:</a:t>
            </a:r>
          </a:p>
          <a:p>
            <a:pPr marL="76199" indent="0">
              <a:buNone/>
            </a:pPr>
            <a:endParaRPr lang="en-US" sz="800" b="1" i="1" dirty="0"/>
          </a:p>
          <a:p>
            <a:pPr marL="76199" indent="0">
              <a:buNone/>
            </a:pPr>
            <a:r>
              <a:rPr lang="en-US" sz="3200" b="1" dirty="0"/>
              <a:t>   6. </a:t>
            </a:r>
            <a:r>
              <a:rPr lang="en-US" sz="3200" b="1" u="sng" dirty="0"/>
              <a:t>Hebrews</a:t>
            </a:r>
            <a:r>
              <a:rPr lang="en-US" sz="3200" b="1" dirty="0"/>
              <a:t> – </a:t>
            </a:r>
            <a:r>
              <a:rPr lang="en-US" sz="3200" b="1" u="sng" dirty="0"/>
              <a:t>unknown</a:t>
            </a:r>
            <a:r>
              <a:rPr lang="en-US" sz="3200" b="1" dirty="0"/>
              <a:t> author </a:t>
            </a:r>
          </a:p>
          <a:p>
            <a:pPr marL="76199" indent="0">
              <a:buNone/>
            </a:pPr>
            <a:r>
              <a:rPr lang="en-US" sz="3200" b="1" dirty="0"/>
              <a:t>   7. </a:t>
            </a:r>
            <a:r>
              <a:rPr lang="en-US" sz="3200" b="1" u="sng" dirty="0"/>
              <a:t>James</a:t>
            </a:r>
            <a:r>
              <a:rPr lang="en-US" sz="3200" b="1" dirty="0"/>
              <a:t> </a:t>
            </a:r>
          </a:p>
          <a:p>
            <a:pPr marL="76199" indent="0">
              <a:buNone/>
            </a:pPr>
            <a:r>
              <a:rPr lang="en-US" sz="3200" b="1" dirty="0"/>
              <a:t>	a. Introduce himself as a </a:t>
            </a:r>
            <a:r>
              <a:rPr lang="en-US" sz="3200" b="1" i="1" u="sng" dirty="0"/>
              <a:t>servant</a:t>
            </a:r>
            <a:r>
              <a:rPr lang="en-US" sz="3200" b="1" dirty="0"/>
              <a:t> of our Lord, 		not apostle (1:1).</a:t>
            </a:r>
          </a:p>
          <a:p>
            <a:pPr marL="76199" indent="0">
              <a:buNone/>
            </a:pPr>
            <a:r>
              <a:rPr lang="en-US" sz="3200" b="1" dirty="0"/>
              <a:t>	b. Doctrinal tension between faith and </a:t>
            </a:r>
            <a:r>
              <a:rPr lang="en-US" sz="3200" b="1" u="sng" dirty="0"/>
              <a:t>works</a:t>
            </a:r>
            <a:r>
              <a:rPr lang="en-US" sz="3200" b="1" dirty="0"/>
              <a:t>.</a:t>
            </a:r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r>
              <a:rPr lang="en-US" sz="3200" b="1" dirty="0"/>
              <a:t> </a:t>
            </a:r>
          </a:p>
          <a:p>
            <a:pPr marL="76199" indent="0">
              <a:buNone/>
            </a:pPr>
            <a:r>
              <a:rPr lang="en-US" sz="3200" b="1" dirty="0"/>
              <a:t> </a:t>
            </a:r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lvl="0" indent="0">
              <a:buNone/>
            </a:pPr>
            <a:endParaRPr lang="en-US" sz="3200" b="1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54015623-C0CB-3922-BB6D-B18B0192B5DF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ea typeface="Roboto Condensed"/>
                <a:cs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51</a:t>
            </a:fld>
            <a:endParaRPr kumimoji="0" sz="12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28616157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E2F5BB45-E8B8-5DCE-9154-6720F154244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2FAD819A-1771-FD6C-1A50-C299E9361856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8599" y="652151"/>
            <a:ext cx="8043855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0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III. Necessity to Canonize</a:t>
            </a:r>
            <a:endParaRPr sz="40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C75DE457-7636-5AB4-42A2-F49B56AAEC8E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653552"/>
            <a:ext cx="9105401" cy="5204448"/>
          </a:xfrm>
          <a:prstGeom prst="rect">
            <a:avLst/>
          </a:prstGeom>
        </p:spPr>
        <p:txBody>
          <a:bodyPr spcFirstLastPara="1" wrap="square" lIns="91440" tIns="91425" rIns="91425" bIns="91425" anchor="t" anchorCtr="0">
            <a:noAutofit/>
          </a:bodyPr>
          <a:lstStyle/>
          <a:p>
            <a:pPr marL="76199" indent="0">
              <a:buNone/>
            </a:pPr>
            <a:r>
              <a:rPr lang="en-US" sz="3200" b="1" dirty="0"/>
              <a:t>D. </a:t>
            </a:r>
            <a:r>
              <a:rPr lang="en-US" sz="3200" b="1" u="sng" dirty="0"/>
              <a:t>Disputed</a:t>
            </a:r>
            <a:r>
              <a:rPr lang="en-US" sz="3200" b="1" dirty="0"/>
              <a:t> books </a:t>
            </a:r>
          </a:p>
          <a:p>
            <a:pPr marL="76199" indent="0">
              <a:buNone/>
            </a:pPr>
            <a:endParaRPr lang="en-US" sz="800" b="1" dirty="0"/>
          </a:p>
          <a:p>
            <a:pPr marL="76199" indent="0">
              <a:buNone/>
            </a:pPr>
            <a:r>
              <a:rPr lang="en-US" sz="3200" b="1" dirty="0"/>
              <a:t>   8. Hence, disputed books forced the church to </a:t>
            </a:r>
          </a:p>
          <a:p>
            <a:pPr marL="76199" indent="0">
              <a:buNone/>
            </a:pPr>
            <a:r>
              <a:rPr lang="en-US" sz="3200" b="1" dirty="0"/>
              <a:t>	</a:t>
            </a:r>
            <a:r>
              <a:rPr lang="en-US" sz="3200" b="1" u="sng" dirty="0"/>
              <a:t>VERIFY</a:t>
            </a:r>
            <a:r>
              <a:rPr lang="en-US" sz="3200" b="1" dirty="0"/>
              <a:t> the Canon. </a:t>
            </a:r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r>
              <a:rPr lang="en-US" sz="3200" b="1" dirty="0"/>
              <a:t> </a:t>
            </a:r>
          </a:p>
          <a:p>
            <a:pPr marL="76199" indent="0">
              <a:buNone/>
            </a:pPr>
            <a:r>
              <a:rPr lang="en-US" sz="3200" b="1" dirty="0"/>
              <a:t> </a:t>
            </a:r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lvl="0" indent="0">
              <a:buNone/>
            </a:pPr>
            <a:endParaRPr lang="en-US" sz="3200" b="1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A24F0916-5219-B388-540A-8827CE09763D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ea typeface="Roboto Condensed"/>
                <a:cs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52</a:t>
            </a:fld>
            <a:endParaRPr kumimoji="0" sz="12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274609180"/>
      </p:ext>
    </p:extLst>
  </p:cSld>
  <p:clrMapOvr>
    <a:masterClrMapping/>
  </p:clrMapOvr>
  <p:transition spd="slow">
    <p:wipe/>
  </p:transition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8D691007-3221-B896-A508-D85ECB538D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80A781F6-1848-2DFD-48B6-4361201A78C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8599" y="652151"/>
            <a:ext cx="8043855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0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III. Necessity to Canonize</a:t>
            </a:r>
            <a:endParaRPr sz="40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14E2D0A7-E45A-D9C6-284A-162692A38852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653552"/>
            <a:ext cx="9105401" cy="5204448"/>
          </a:xfrm>
          <a:prstGeom prst="rect">
            <a:avLst/>
          </a:prstGeom>
        </p:spPr>
        <p:txBody>
          <a:bodyPr spcFirstLastPara="1" wrap="square" lIns="91440" tIns="91425" rIns="91425" bIns="91425" anchor="t" anchorCtr="0">
            <a:noAutofit/>
          </a:bodyPr>
          <a:lstStyle/>
          <a:p>
            <a:pPr marL="76199" indent="0">
              <a:buNone/>
            </a:pPr>
            <a:r>
              <a:rPr lang="en-US" sz="3200" b="1" dirty="0"/>
              <a:t>D. </a:t>
            </a:r>
            <a:r>
              <a:rPr lang="en-US" sz="3200" b="1" u="sng" dirty="0"/>
              <a:t>Disputed</a:t>
            </a:r>
            <a:r>
              <a:rPr lang="en-US" sz="3200" b="1" dirty="0"/>
              <a:t> books </a:t>
            </a:r>
          </a:p>
          <a:p>
            <a:pPr marL="76199" indent="0">
              <a:buNone/>
            </a:pPr>
            <a:endParaRPr lang="en-US" sz="800" b="1" dirty="0"/>
          </a:p>
          <a:p>
            <a:pPr marL="76199" indent="0">
              <a:buNone/>
            </a:pPr>
            <a:r>
              <a:rPr lang="en-US" sz="3200" b="1" dirty="0"/>
              <a:t>   9. Note 1: The </a:t>
            </a:r>
            <a:r>
              <a:rPr lang="en-US" sz="3200" b="1" u="sng" dirty="0"/>
              <a:t>majority</a:t>
            </a:r>
            <a:r>
              <a:rPr lang="en-US" sz="3200" b="1" dirty="0"/>
              <a:t> of the early church fathers </a:t>
            </a:r>
          </a:p>
          <a:p>
            <a:pPr marL="76199" indent="0">
              <a:buNone/>
            </a:pPr>
            <a:r>
              <a:rPr lang="en-US" sz="3200" b="1" dirty="0"/>
              <a:t>	accepted these 7 disputed books as “Scripture”; </a:t>
            </a:r>
          </a:p>
          <a:p>
            <a:pPr marL="76199" indent="0">
              <a:buNone/>
            </a:pPr>
            <a:r>
              <a:rPr lang="en-US" sz="3200" b="1" dirty="0"/>
              <a:t>	it’s just that a minority were not satisfied. </a:t>
            </a:r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r>
              <a:rPr lang="en-US" sz="3200" b="1" dirty="0"/>
              <a:t> </a:t>
            </a:r>
          </a:p>
          <a:p>
            <a:pPr marL="76199" indent="0">
              <a:buNone/>
            </a:pPr>
            <a:r>
              <a:rPr lang="en-US" sz="3200" b="1" dirty="0"/>
              <a:t> </a:t>
            </a:r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lvl="0" indent="0">
              <a:buNone/>
            </a:pPr>
            <a:endParaRPr lang="en-US" sz="3200" b="1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265D5F48-1686-7CCD-8334-6CCC81FF70C2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ea typeface="Roboto Condensed"/>
                <a:cs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53</a:t>
            </a:fld>
            <a:endParaRPr kumimoji="0" sz="12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2953540676"/>
      </p:ext>
    </p:extLst>
  </p:cSld>
  <p:clrMapOvr>
    <a:masterClrMapping/>
  </p:clrMapOvr>
  <p:transition spd="slow">
    <p:wipe/>
  </p:transition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5AC935C0-9E34-2C9F-85AA-ECD805D98DE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A47E9CAB-7C0B-B933-2B3E-4DD602C4801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8599" y="652151"/>
            <a:ext cx="8043855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0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III. Necessity to Canonize</a:t>
            </a:r>
            <a:endParaRPr sz="40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2A43BB7E-18B5-6233-8647-F36EF00DC9D9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653552"/>
            <a:ext cx="9105401" cy="5204448"/>
          </a:xfrm>
          <a:prstGeom prst="rect">
            <a:avLst/>
          </a:prstGeom>
        </p:spPr>
        <p:txBody>
          <a:bodyPr spcFirstLastPara="1" wrap="square" lIns="91440" tIns="91425" rIns="91425" bIns="91425" anchor="t" anchorCtr="0">
            <a:noAutofit/>
          </a:bodyPr>
          <a:lstStyle/>
          <a:p>
            <a:pPr marL="76199" indent="0">
              <a:buNone/>
            </a:pPr>
            <a:r>
              <a:rPr lang="en-US" sz="3200" b="1" dirty="0"/>
              <a:t>D. </a:t>
            </a:r>
            <a:r>
              <a:rPr lang="en-US" sz="3200" b="1" u="sng" dirty="0"/>
              <a:t>Disputed</a:t>
            </a:r>
            <a:r>
              <a:rPr lang="en-US" sz="3200" b="1" dirty="0"/>
              <a:t> books </a:t>
            </a:r>
          </a:p>
          <a:p>
            <a:pPr marL="76199" indent="0">
              <a:buNone/>
            </a:pPr>
            <a:endParaRPr lang="en-US" sz="800" b="1" dirty="0"/>
          </a:p>
          <a:p>
            <a:pPr marL="76199" indent="0">
              <a:buNone/>
            </a:pPr>
            <a:r>
              <a:rPr lang="en-US" sz="3200" b="1" dirty="0"/>
              <a:t>   10. Note 2: Scrutinizing of these books does not </a:t>
            </a:r>
          </a:p>
          <a:p>
            <a:pPr marL="76199" indent="0">
              <a:buNone/>
            </a:pPr>
            <a:r>
              <a:rPr lang="en-US" sz="3200" b="1" dirty="0"/>
              <a:t>	mean their canonicity is weak; rather, it shows </a:t>
            </a:r>
          </a:p>
          <a:p>
            <a:pPr marL="76199" indent="0">
              <a:buNone/>
            </a:pPr>
            <a:r>
              <a:rPr lang="en-US" sz="3200" b="1" dirty="0"/>
              <a:t>	that these books are </a:t>
            </a:r>
            <a:r>
              <a:rPr lang="en-US" sz="3200" b="1" u="sng" dirty="0"/>
              <a:t>strong</a:t>
            </a:r>
            <a:r>
              <a:rPr lang="en-US" sz="3200" b="1" dirty="0"/>
              <a:t> b/c they have been </a:t>
            </a:r>
          </a:p>
          <a:p>
            <a:pPr marL="76199" indent="0">
              <a:buNone/>
            </a:pPr>
            <a:r>
              <a:rPr lang="en-US" sz="3200" b="1" dirty="0"/>
              <a:t>	put through the rigors of testing and  </a:t>
            </a:r>
          </a:p>
          <a:p>
            <a:pPr marL="76199" indent="0">
              <a:buNone/>
            </a:pPr>
            <a:r>
              <a:rPr lang="en-US" sz="3200" b="1" dirty="0"/>
              <a:t>	</a:t>
            </a:r>
            <a:r>
              <a:rPr lang="en-US" sz="3200" b="1" u="sng" dirty="0"/>
              <a:t>passed</a:t>
            </a:r>
            <a:r>
              <a:rPr lang="en-US" sz="3200" b="1" dirty="0"/>
              <a:t> the test!</a:t>
            </a:r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r>
              <a:rPr lang="en-US" sz="3200" b="1" dirty="0"/>
              <a:t> </a:t>
            </a:r>
          </a:p>
          <a:p>
            <a:pPr marL="76199" indent="0">
              <a:buNone/>
            </a:pPr>
            <a:r>
              <a:rPr lang="en-US" sz="3200" b="1" dirty="0"/>
              <a:t> </a:t>
            </a:r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lvl="0" indent="0">
              <a:buNone/>
            </a:pPr>
            <a:endParaRPr lang="en-US" sz="3200" b="1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ACA8571A-3ED5-C825-8538-5531709B4E9D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ea typeface="Roboto Condensed"/>
                <a:cs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54</a:t>
            </a:fld>
            <a:endParaRPr kumimoji="0" sz="12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2031053828"/>
      </p:ext>
    </p:extLst>
  </p:cSld>
  <p:clrMapOvr>
    <a:masterClrMapping/>
  </p:clrMapOvr>
  <p:transition spd="slow">
    <p:wipe/>
  </p:transition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D1DCEEA7-3A08-E9D0-B18F-8E91867120D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3E0677D3-9A70-F16A-F611-4012769397EB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8599" y="652151"/>
            <a:ext cx="8043855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38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IV . Determining Factors for     </a:t>
            </a:r>
            <a:br>
              <a:rPr lang="en-US" sz="38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</a:br>
            <a:r>
              <a:rPr lang="en-US" sz="38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        Canonicity</a:t>
            </a:r>
            <a:endParaRPr sz="38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C94E17D1-103E-6E83-7139-64012F062BE6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653552"/>
            <a:ext cx="9105401" cy="5204448"/>
          </a:xfrm>
          <a:prstGeom prst="rect">
            <a:avLst/>
          </a:prstGeom>
        </p:spPr>
        <p:txBody>
          <a:bodyPr spcFirstLastPara="1" wrap="square" lIns="91440" tIns="91425" rIns="91425" bIns="91425" anchor="t" anchorCtr="0">
            <a:noAutofit/>
          </a:bodyPr>
          <a:lstStyle/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r>
              <a:rPr lang="en-US" sz="3200" b="1" dirty="0"/>
              <a:t> </a:t>
            </a:r>
          </a:p>
          <a:p>
            <a:pPr marL="76199" indent="0">
              <a:buNone/>
            </a:pPr>
            <a:r>
              <a:rPr lang="en-US" sz="3200" b="1" dirty="0"/>
              <a:t> </a:t>
            </a:r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lvl="0" indent="0">
              <a:buNone/>
            </a:pPr>
            <a:endParaRPr lang="en-US" sz="3200" b="1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E6BD8B1D-54B3-F726-B352-F894478BD30C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ea typeface="Roboto Condensed"/>
                <a:cs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55</a:t>
            </a:fld>
            <a:endParaRPr kumimoji="0" sz="12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71909786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15F2553F-E175-6F10-152F-425E14C13A9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0E68CE08-D0A8-188F-6DE8-675B96774577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8599" y="652151"/>
            <a:ext cx="8043855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38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IV . Determining Factors for     </a:t>
            </a:r>
            <a:br>
              <a:rPr lang="en-US" sz="38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</a:br>
            <a:r>
              <a:rPr lang="en-US" sz="38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        Canonicity</a:t>
            </a:r>
            <a:endParaRPr sz="38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A0209EFF-A527-CA6B-0A97-45C83115D989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653552"/>
            <a:ext cx="9105401" cy="5204448"/>
          </a:xfrm>
          <a:prstGeom prst="rect">
            <a:avLst/>
          </a:prstGeom>
        </p:spPr>
        <p:txBody>
          <a:bodyPr spcFirstLastPara="1" wrap="square" lIns="91440" tIns="91425" rIns="91425" bIns="91425" anchor="t" anchorCtr="0">
            <a:noAutofit/>
          </a:bodyPr>
          <a:lstStyle/>
          <a:p>
            <a:pPr marL="76199" indent="0">
              <a:buNone/>
            </a:pPr>
            <a:r>
              <a:rPr lang="en-US" sz="3200" b="1" dirty="0"/>
              <a:t>A. </a:t>
            </a:r>
            <a:r>
              <a:rPr lang="en-US" sz="3200" b="1" u="sng" dirty="0"/>
              <a:t>Apostolicity</a:t>
            </a:r>
            <a:r>
              <a:rPr lang="en-US" sz="3200" b="1" dirty="0"/>
              <a:t> – Was it authored by an </a:t>
            </a:r>
            <a:r>
              <a:rPr lang="en-US" sz="3200" b="1" u="sng" dirty="0"/>
              <a:t>apostle</a:t>
            </a:r>
            <a:r>
              <a:rPr lang="en-US" sz="3200" b="1" dirty="0"/>
              <a:t> or </a:t>
            </a:r>
          </a:p>
          <a:p>
            <a:pPr marL="76199" indent="0">
              <a:buNone/>
            </a:pPr>
            <a:r>
              <a:rPr lang="en-US" sz="3200" b="1" dirty="0"/>
              <a:t>			  someone under an apostle? </a:t>
            </a:r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r>
              <a:rPr lang="en-US" sz="3200" b="1" dirty="0"/>
              <a:t> </a:t>
            </a:r>
          </a:p>
          <a:p>
            <a:pPr marL="76199" indent="0">
              <a:buNone/>
            </a:pPr>
            <a:r>
              <a:rPr lang="en-US" sz="3200" b="1" dirty="0"/>
              <a:t> </a:t>
            </a:r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lvl="0" indent="0">
              <a:buNone/>
            </a:pPr>
            <a:endParaRPr lang="en-US" sz="3200" b="1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D4CB229C-F877-AF76-C144-56D5BCC3E9F6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ea typeface="Roboto Condensed"/>
                <a:cs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56</a:t>
            </a:fld>
            <a:endParaRPr kumimoji="0" sz="12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32627058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9B281EA5-CC17-772B-6BC9-DD6872AAFF2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4363E50D-41DC-405E-DCA8-B8D5EB52DB46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8599" y="652151"/>
            <a:ext cx="8043855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38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IV . Determining Factors for     </a:t>
            </a:r>
            <a:br>
              <a:rPr lang="en-US" sz="38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</a:br>
            <a:r>
              <a:rPr lang="en-US" sz="38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        Canonicity</a:t>
            </a:r>
            <a:endParaRPr sz="38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5B90622F-86BB-2283-17B9-759A80B7A669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653552"/>
            <a:ext cx="9105401" cy="5204448"/>
          </a:xfrm>
          <a:prstGeom prst="rect">
            <a:avLst/>
          </a:prstGeom>
        </p:spPr>
        <p:txBody>
          <a:bodyPr spcFirstLastPara="1" wrap="square" lIns="91440" tIns="91425" rIns="91425" bIns="91425" anchor="t" anchorCtr="0">
            <a:noAutofit/>
          </a:bodyPr>
          <a:lstStyle/>
          <a:p>
            <a:pPr marL="76199" indent="0">
              <a:buNone/>
            </a:pPr>
            <a:r>
              <a:rPr lang="en-US" sz="3200" b="1" dirty="0"/>
              <a:t>A. </a:t>
            </a:r>
            <a:r>
              <a:rPr lang="en-US" sz="3200" b="1" u="sng" dirty="0"/>
              <a:t>Apostolicity</a:t>
            </a:r>
            <a:r>
              <a:rPr lang="en-US" sz="3200" b="1" dirty="0"/>
              <a:t> – Was it authored by an </a:t>
            </a:r>
            <a:r>
              <a:rPr lang="en-US" sz="3200" b="1" u="sng" dirty="0"/>
              <a:t>apostle</a:t>
            </a:r>
            <a:r>
              <a:rPr lang="en-US" sz="3200" b="1" dirty="0"/>
              <a:t> or </a:t>
            </a:r>
          </a:p>
          <a:p>
            <a:pPr marL="76199" indent="0">
              <a:buNone/>
            </a:pPr>
            <a:r>
              <a:rPr lang="en-US" sz="3200" b="1" dirty="0"/>
              <a:t>			  someone under an apostle? </a:t>
            </a:r>
          </a:p>
          <a:p>
            <a:pPr marL="76199" indent="0">
              <a:buNone/>
            </a:pPr>
            <a:r>
              <a:rPr lang="en-US" sz="3200" b="1" dirty="0"/>
              <a:t>   1. Luke was </a:t>
            </a:r>
            <a:r>
              <a:rPr lang="en-US" sz="3200" b="1" u="sng" dirty="0"/>
              <a:t>Paul’s</a:t>
            </a:r>
            <a:r>
              <a:rPr lang="en-US" sz="3200" b="1" dirty="0"/>
              <a:t> secretary;</a:t>
            </a:r>
          </a:p>
          <a:p>
            <a:pPr marL="76199" indent="0">
              <a:buNone/>
            </a:pPr>
            <a:r>
              <a:rPr lang="en-US" sz="3200" b="1" dirty="0"/>
              <a:t>	Mark &amp; Silvanus were </a:t>
            </a:r>
            <a:r>
              <a:rPr lang="en-US" sz="3200" b="1" u="sng" dirty="0"/>
              <a:t>Peter’s</a:t>
            </a:r>
            <a:r>
              <a:rPr lang="en-US" sz="3200" b="1" dirty="0"/>
              <a:t> secretaries.</a:t>
            </a:r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r>
              <a:rPr lang="en-US" sz="3200" b="1" dirty="0"/>
              <a:t> </a:t>
            </a:r>
          </a:p>
          <a:p>
            <a:pPr marL="76199" indent="0">
              <a:buNone/>
            </a:pPr>
            <a:r>
              <a:rPr lang="en-US" sz="3200" b="1" dirty="0"/>
              <a:t> </a:t>
            </a:r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lvl="0" indent="0">
              <a:buNone/>
            </a:pPr>
            <a:endParaRPr lang="en-US" sz="3200" b="1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13E83A4C-1729-C897-C230-8110A723E043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ea typeface="Roboto Condensed"/>
                <a:cs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57</a:t>
            </a:fld>
            <a:endParaRPr kumimoji="0" sz="12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7530320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22CF8C0B-1EED-A677-EBFA-6A05257CB79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6391E4E3-098D-1DFD-0D13-FDC38BE7EA11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8599" y="652151"/>
            <a:ext cx="8043855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38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IV . Determining Factors for     </a:t>
            </a:r>
            <a:br>
              <a:rPr lang="en-US" sz="38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</a:br>
            <a:r>
              <a:rPr lang="en-US" sz="38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        Canonicity</a:t>
            </a:r>
            <a:endParaRPr sz="38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0307C1D3-D45D-DF5A-5AFA-820966C88B1D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653552"/>
            <a:ext cx="9105401" cy="5204448"/>
          </a:xfrm>
          <a:prstGeom prst="rect">
            <a:avLst/>
          </a:prstGeom>
        </p:spPr>
        <p:txBody>
          <a:bodyPr spcFirstLastPara="1" wrap="square" lIns="91440" tIns="91425" rIns="91425" bIns="91425" anchor="t" anchorCtr="0">
            <a:noAutofit/>
          </a:bodyPr>
          <a:lstStyle/>
          <a:p>
            <a:pPr marL="76199" indent="0">
              <a:buNone/>
            </a:pPr>
            <a:r>
              <a:rPr lang="en-US" sz="3200" b="1" dirty="0"/>
              <a:t>A. </a:t>
            </a:r>
            <a:r>
              <a:rPr lang="en-US" sz="3200" b="1" u="sng" dirty="0"/>
              <a:t>Apostolicity</a:t>
            </a:r>
            <a:r>
              <a:rPr lang="en-US" sz="3200" b="1" dirty="0"/>
              <a:t> – Was it authored by an </a:t>
            </a:r>
            <a:r>
              <a:rPr lang="en-US" sz="3200" b="1" u="sng" dirty="0"/>
              <a:t>apostle</a:t>
            </a:r>
            <a:r>
              <a:rPr lang="en-US" sz="3200" b="1" dirty="0"/>
              <a:t> or </a:t>
            </a:r>
          </a:p>
          <a:p>
            <a:pPr marL="76199" indent="0">
              <a:buNone/>
            </a:pPr>
            <a:r>
              <a:rPr lang="en-US" sz="3200" b="1" dirty="0"/>
              <a:t>			  someone under an apostle? </a:t>
            </a:r>
          </a:p>
          <a:p>
            <a:pPr marL="76199" indent="0">
              <a:buNone/>
            </a:pPr>
            <a:r>
              <a:rPr lang="en-US" sz="3200" b="1" dirty="0"/>
              <a:t>   1. Luke was </a:t>
            </a:r>
            <a:r>
              <a:rPr lang="en-US" sz="3200" b="1" u="sng" dirty="0"/>
              <a:t>Paul’s</a:t>
            </a:r>
            <a:r>
              <a:rPr lang="en-US" sz="3200" b="1" dirty="0"/>
              <a:t> secretary;</a:t>
            </a:r>
          </a:p>
          <a:p>
            <a:pPr marL="76199" indent="0">
              <a:buNone/>
            </a:pPr>
            <a:r>
              <a:rPr lang="en-US" sz="3200" b="1" dirty="0"/>
              <a:t>	Mark &amp; Silvanus were </a:t>
            </a:r>
            <a:r>
              <a:rPr lang="en-US" sz="3200" b="1" u="sng" dirty="0"/>
              <a:t>Peter’s</a:t>
            </a:r>
            <a:r>
              <a:rPr lang="en-US" sz="3200" b="1" dirty="0"/>
              <a:t> secretaries.</a:t>
            </a:r>
          </a:p>
          <a:p>
            <a:pPr marL="76199" indent="0">
              <a:buNone/>
            </a:pPr>
            <a:r>
              <a:rPr lang="en-US" sz="3200" b="1" dirty="0"/>
              <a:t>   2. The </a:t>
            </a:r>
            <a:r>
              <a:rPr lang="en-US" sz="3200" b="1" i="1" dirty="0"/>
              <a:t>authority</a:t>
            </a:r>
            <a:r>
              <a:rPr lang="en-US" sz="3200" b="1" dirty="0"/>
              <a:t> of these writings was </a:t>
            </a:r>
            <a:r>
              <a:rPr lang="en-US" sz="3200" b="1" u="sng" dirty="0"/>
              <a:t>inherent</a:t>
            </a:r>
            <a:r>
              <a:rPr lang="en-US" sz="3200" b="1" dirty="0"/>
              <a:t>, </a:t>
            </a:r>
          </a:p>
          <a:p>
            <a:pPr marL="76199" indent="0">
              <a:buNone/>
            </a:pPr>
            <a:r>
              <a:rPr lang="en-US" sz="3200" b="1" dirty="0"/>
              <a:t>	not added later by a council.</a:t>
            </a:r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r>
              <a:rPr lang="en-US" sz="3200" b="1" dirty="0"/>
              <a:t> </a:t>
            </a:r>
          </a:p>
          <a:p>
            <a:pPr marL="76199" indent="0">
              <a:buNone/>
            </a:pPr>
            <a:r>
              <a:rPr lang="en-US" sz="3200" b="1" dirty="0"/>
              <a:t> </a:t>
            </a:r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lvl="0" indent="0">
              <a:buNone/>
            </a:pPr>
            <a:endParaRPr lang="en-US" sz="3200" b="1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A2AC3118-2DF4-4B44-36CD-EB391EC77A82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ea typeface="Roboto Condensed"/>
                <a:cs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58</a:t>
            </a:fld>
            <a:endParaRPr kumimoji="0" sz="12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27245199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42B3F589-56EC-5B71-4554-55A6FC18A55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484F545F-1D9B-3D23-2399-3034B64FDC7C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8599" y="652151"/>
            <a:ext cx="8043855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38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IV . Determining Factors for     </a:t>
            </a:r>
            <a:br>
              <a:rPr lang="en-US" sz="38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</a:br>
            <a:r>
              <a:rPr lang="en-US" sz="38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        Canonicity</a:t>
            </a:r>
            <a:endParaRPr sz="38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7C7CA68F-0946-74DD-8F54-978A4A576D89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653552"/>
            <a:ext cx="9105401" cy="5204448"/>
          </a:xfrm>
          <a:prstGeom prst="rect">
            <a:avLst/>
          </a:prstGeom>
        </p:spPr>
        <p:txBody>
          <a:bodyPr spcFirstLastPara="1" wrap="square" lIns="91440" tIns="91425" rIns="91425" bIns="91425" anchor="t" anchorCtr="0">
            <a:noAutofit/>
          </a:bodyPr>
          <a:lstStyle/>
          <a:p>
            <a:pPr marL="76199" indent="0">
              <a:buNone/>
            </a:pPr>
            <a:r>
              <a:rPr lang="en-US" sz="3200" b="1" dirty="0"/>
              <a:t>A. </a:t>
            </a:r>
            <a:r>
              <a:rPr lang="en-US" sz="3200" b="1" u="sng" dirty="0"/>
              <a:t>Apostolicity</a:t>
            </a:r>
            <a:r>
              <a:rPr lang="en-US" sz="3200" b="1" dirty="0"/>
              <a:t> – Was it authored by an </a:t>
            </a:r>
            <a:r>
              <a:rPr lang="en-US" sz="3200" b="1" u="sng" dirty="0"/>
              <a:t>apostle</a:t>
            </a:r>
            <a:r>
              <a:rPr lang="en-US" sz="3200" b="1" dirty="0"/>
              <a:t> or </a:t>
            </a:r>
          </a:p>
          <a:p>
            <a:pPr marL="76199" indent="0">
              <a:buNone/>
            </a:pPr>
            <a:r>
              <a:rPr lang="en-US" sz="3200" b="1" dirty="0"/>
              <a:t>			  someone under an apostle? </a:t>
            </a:r>
          </a:p>
          <a:p>
            <a:pPr marL="76199" indent="0">
              <a:buNone/>
            </a:pPr>
            <a:r>
              <a:rPr lang="en-US" sz="3200" b="1" dirty="0"/>
              <a:t>   1. Luke was </a:t>
            </a:r>
            <a:r>
              <a:rPr lang="en-US" sz="3200" b="1" u="sng" dirty="0"/>
              <a:t>Paul’s</a:t>
            </a:r>
            <a:r>
              <a:rPr lang="en-US" sz="3200" b="1" dirty="0"/>
              <a:t> secretary;</a:t>
            </a:r>
          </a:p>
          <a:p>
            <a:pPr marL="76199" indent="0">
              <a:buNone/>
            </a:pPr>
            <a:r>
              <a:rPr lang="en-US" sz="3200" b="1" dirty="0"/>
              <a:t>	Mark &amp; Silvanus were </a:t>
            </a:r>
            <a:r>
              <a:rPr lang="en-US" sz="3200" b="1" u="sng" dirty="0"/>
              <a:t>Peter’s</a:t>
            </a:r>
            <a:r>
              <a:rPr lang="en-US" sz="3200" b="1" dirty="0"/>
              <a:t> secretaries.</a:t>
            </a:r>
          </a:p>
          <a:p>
            <a:pPr marL="76199" indent="0">
              <a:buNone/>
            </a:pPr>
            <a:r>
              <a:rPr lang="en-US" sz="3200" b="1" dirty="0"/>
              <a:t>   2. The </a:t>
            </a:r>
            <a:r>
              <a:rPr lang="en-US" sz="3200" b="1" i="1" dirty="0"/>
              <a:t>authority</a:t>
            </a:r>
            <a:r>
              <a:rPr lang="en-US" sz="3200" b="1" dirty="0"/>
              <a:t> of these writings was </a:t>
            </a:r>
            <a:r>
              <a:rPr lang="en-US" sz="3200" b="1" u="sng" dirty="0"/>
              <a:t>inherent</a:t>
            </a:r>
            <a:r>
              <a:rPr lang="en-US" sz="3200" b="1" dirty="0"/>
              <a:t>, </a:t>
            </a:r>
          </a:p>
          <a:p>
            <a:pPr marL="76199" indent="0">
              <a:buNone/>
            </a:pPr>
            <a:r>
              <a:rPr lang="en-US" sz="3200" b="1" dirty="0"/>
              <a:t>	not added later by a council.</a:t>
            </a:r>
          </a:p>
          <a:p>
            <a:pPr marL="76199" indent="0">
              <a:buNone/>
            </a:pPr>
            <a:r>
              <a:rPr lang="en-US" sz="3200" b="1" dirty="0"/>
              <a:t>   3. No matter how </a:t>
            </a:r>
            <a:r>
              <a:rPr lang="en-US" sz="3200" b="1" i="1" dirty="0"/>
              <a:t>popular</a:t>
            </a:r>
            <a:r>
              <a:rPr lang="en-US" sz="3200" b="1" dirty="0"/>
              <a:t> a book was, it could never </a:t>
            </a:r>
          </a:p>
          <a:p>
            <a:pPr marL="76199" indent="0">
              <a:buNone/>
            </a:pPr>
            <a:r>
              <a:rPr lang="en-US" sz="3200" b="1" dirty="0"/>
              <a:t>	be a candidate for the NT Canon unless </a:t>
            </a:r>
          </a:p>
          <a:p>
            <a:pPr marL="76199" indent="0">
              <a:buNone/>
            </a:pPr>
            <a:r>
              <a:rPr lang="en-US" sz="3200" b="1" dirty="0"/>
              <a:t>	it was directly linked to an </a:t>
            </a:r>
            <a:r>
              <a:rPr lang="en-US" sz="3200" b="1" u="sng" dirty="0"/>
              <a:t>apostle</a:t>
            </a:r>
            <a:r>
              <a:rPr lang="en-US" sz="3200" b="1" dirty="0"/>
              <a:t>. </a:t>
            </a:r>
          </a:p>
          <a:p>
            <a:pPr marL="76199" indent="0">
              <a:buNone/>
            </a:pPr>
            <a:r>
              <a:rPr lang="en-US" sz="3200" b="1" dirty="0"/>
              <a:t> </a:t>
            </a:r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r>
              <a:rPr lang="en-US" sz="3200" b="1" dirty="0"/>
              <a:t> </a:t>
            </a:r>
          </a:p>
          <a:p>
            <a:pPr marL="76199" indent="0">
              <a:buNone/>
            </a:pPr>
            <a:r>
              <a:rPr lang="en-US" sz="3200" b="1" dirty="0"/>
              <a:t> </a:t>
            </a:r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lvl="0" indent="0">
              <a:buNone/>
            </a:pPr>
            <a:endParaRPr lang="en-US" sz="3200" b="1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FB79FEC8-9154-2236-29AD-8441E05F3DB9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ea typeface="Roboto Condensed"/>
                <a:cs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59</a:t>
            </a:fld>
            <a:endParaRPr kumimoji="0" sz="12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38502536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1DFCA75D-562C-62C3-6E62-0624EBB964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F6D6B844-781A-B7E7-8306-EF99BA4F469F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8600" y="652151"/>
            <a:ext cx="6692861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2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I. Early Recognition of NT</a:t>
            </a:r>
            <a:endParaRPr sz="42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398D464B-DF75-79DD-7ED7-541F8FC15A3C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653552"/>
            <a:ext cx="9105401" cy="5204448"/>
          </a:xfrm>
          <a:prstGeom prst="rect">
            <a:avLst/>
          </a:prstGeom>
        </p:spPr>
        <p:txBody>
          <a:bodyPr spcFirstLastPara="1" wrap="square" lIns="91440" tIns="91425" rIns="91425" bIns="91425" anchor="t" anchorCtr="0">
            <a:noAutofit/>
          </a:bodyPr>
          <a:lstStyle/>
          <a:p>
            <a:pPr marL="76199" indent="0">
              <a:buNone/>
            </a:pPr>
            <a:r>
              <a:rPr lang="en-US" sz="3200" b="1" dirty="0"/>
              <a:t>B. The apostles originally spoke their message orally, </a:t>
            </a:r>
          </a:p>
          <a:p>
            <a:pPr marL="76199" indent="0">
              <a:buNone/>
            </a:pPr>
            <a:r>
              <a:rPr lang="en-US" sz="3200" b="1" dirty="0"/>
              <a:t>	then </a:t>
            </a:r>
            <a:r>
              <a:rPr lang="en-US" sz="3200" b="1" u="sng" dirty="0"/>
              <a:t>wrote</a:t>
            </a:r>
            <a:r>
              <a:rPr lang="en-US" sz="3200" b="1" dirty="0"/>
              <a:t> down the same message they spoke: </a:t>
            </a:r>
          </a:p>
          <a:p>
            <a:pPr marL="76199" indent="0">
              <a:buNone/>
            </a:pPr>
            <a:endParaRPr lang="en-US" sz="800" b="1" dirty="0"/>
          </a:p>
          <a:p>
            <a:pPr marL="76199" indent="0">
              <a:buNone/>
            </a:pPr>
            <a:r>
              <a:rPr lang="en-US" sz="3200" b="1" dirty="0"/>
              <a:t>	2 Thess 2:15</a:t>
            </a:r>
          </a:p>
          <a:p>
            <a:pPr marL="76199" indent="0">
              <a:buNone/>
            </a:pPr>
            <a:r>
              <a:rPr lang="en-US" sz="3200" b="1" dirty="0"/>
              <a:t> </a:t>
            </a:r>
          </a:p>
          <a:p>
            <a:pPr marL="76199" indent="0">
              <a:buNone/>
            </a:pPr>
            <a:endParaRPr lang="en-US" sz="3200" b="1" dirty="0"/>
          </a:p>
          <a:p>
            <a:pPr marL="76199" lvl="0" indent="0">
              <a:buNone/>
            </a:pPr>
            <a:endParaRPr lang="en-US" sz="3200" b="1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A3AA0450-7507-D755-CFC8-9BF3E9779308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ea typeface="Roboto Condensed"/>
                <a:cs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6</a:t>
            </a:fld>
            <a:endParaRPr kumimoji="0" sz="1200" b="1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1515496599"/>
      </p:ext>
    </p:extLst>
  </p:cSld>
  <p:clrMapOvr>
    <a:masterClrMapping/>
  </p:clrMapOvr>
  <p:transition spd="slow">
    <p:wipe/>
  </p:transition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F9778BBD-8BB8-D24F-4395-7E40008BA4E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1D8CE9B2-2BAE-03AA-8E28-081C927B99F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8599" y="652151"/>
            <a:ext cx="8043855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38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IV . Determining Factors for     </a:t>
            </a:r>
            <a:br>
              <a:rPr lang="en-US" sz="38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</a:br>
            <a:r>
              <a:rPr lang="en-US" sz="38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        Canonicity</a:t>
            </a:r>
            <a:endParaRPr sz="38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D557FDDB-17DB-37C3-D2BB-963784F82439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653552"/>
            <a:ext cx="9105401" cy="5204448"/>
          </a:xfrm>
          <a:prstGeom prst="rect">
            <a:avLst/>
          </a:prstGeom>
        </p:spPr>
        <p:txBody>
          <a:bodyPr spcFirstLastPara="1" wrap="square" lIns="91440" tIns="91425" rIns="91425" bIns="91425" anchor="t" anchorCtr="0">
            <a:noAutofit/>
          </a:bodyPr>
          <a:lstStyle/>
          <a:p>
            <a:pPr marL="76199" indent="0">
              <a:buNone/>
            </a:pPr>
            <a:r>
              <a:rPr lang="en-US" sz="3200" b="1" dirty="0"/>
              <a:t>B. </a:t>
            </a:r>
            <a:r>
              <a:rPr lang="en-US" sz="3200" b="1" u="sng" dirty="0"/>
              <a:t>Universality</a:t>
            </a:r>
            <a:r>
              <a:rPr lang="en-US" sz="3200" b="1" dirty="0"/>
              <a:t> -</a:t>
            </a:r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r>
              <a:rPr lang="en-US" sz="3200" b="1" dirty="0"/>
              <a:t> </a:t>
            </a:r>
          </a:p>
          <a:p>
            <a:pPr marL="76199" indent="0">
              <a:buNone/>
            </a:pPr>
            <a:r>
              <a:rPr lang="en-US" sz="3200" b="1" dirty="0"/>
              <a:t> </a:t>
            </a:r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lvl="0" indent="0">
              <a:buNone/>
            </a:pPr>
            <a:endParaRPr lang="en-US" sz="3200" b="1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D4329540-40FB-4BD2-714D-CDF87811ADEF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ea typeface="Roboto Condensed"/>
                <a:cs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60</a:t>
            </a:fld>
            <a:endParaRPr kumimoji="0" sz="12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3530248706"/>
      </p:ext>
    </p:extLst>
  </p:cSld>
  <p:clrMapOvr>
    <a:masterClrMapping/>
  </p:clrMapOvr>
  <p:transition spd="slow">
    <p:wipe/>
  </p:transition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8BA19885-02F9-F6AB-6BEF-946C902AFA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8B0B7946-ABA5-F96F-E943-4E955575D4E3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8599" y="652151"/>
            <a:ext cx="8043855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38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IV . Determining Factors for     </a:t>
            </a:r>
            <a:br>
              <a:rPr lang="en-US" sz="38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</a:br>
            <a:r>
              <a:rPr lang="en-US" sz="38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        Canonicity</a:t>
            </a:r>
            <a:endParaRPr sz="38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795D039E-C42B-0051-EEC2-17A53A866318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653552"/>
            <a:ext cx="9105401" cy="5204448"/>
          </a:xfrm>
          <a:prstGeom prst="rect">
            <a:avLst/>
          </a:prstGeom>
        </p:spPr>
        <p:txBody>
          <a:bodyPr spcFirstLastPara="1" wrap="square" lIns="91440" tIns="91425" rIns="91425" bIns="91425" anchor="t" anchorCtr="0">
            <a:noAutofit/>
          </a:bodyPr>
          <a:lstStyle/>
          <a:p>
            <a:pPr marL="76199" indent="0">
              <a:buNone/>
            </a:pPr>
            <a:r>
              <a:rPr lang="en-US" sz="3200" b="1" dirty="0"/>
              <a:t>B. </a:t>
            </a:r>
            <a:r>
              <a:rPr lang="en-US" sz="3200" b="1" u="sng" dirty="0"/>
              <a:t>Universality</a:t>
            </a:r>
            <a:r>
              <a:rPr lang="en-US" sz="3200" b="1" dirty="0"/>
              <a:t> - books universally acceptance </a:t>
            </a:r>
          </a:p>
          <a:p>
            <a:pPr marL="76199" indent="0">
              <a:buNone/>
            </a:pPr>
            <a:r>
              <a:rPr lang="en-US" sz="3200" b="1" dirty="0"/>
              <a:t>	amongst believers in the universal Church. </a:t>
            </a:r>
          </a:p>
          <a:p>
            <a:pPr marL="76199" indent="0">
              <a:buNone/>
            </a:pPr>
            <a:r>
              <a:rPr lang="en-US" sz="3200" b="1" dirty="0"/>
              <a:t>	- Believers from Africa, Israel, Rome, Spain </a:t>
            </a:r>
          </a:p>
          <a:p>
            <a:pPr marL="76199" indent="0">
              <a:buNone/>
            </a:pPr>
            <a:r>
              <a:rPr lang="en-US" sz="3200" b="1" dirty="0"/>
              <a:t>	   universally accepted these writings. </a:t>
            </a:r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r>
              <a:rPr lang="en-US" sz="3200" b="1" dirty="0"/>
              <a:t> </a:t>
            </a:r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r>
              <a:rPr lang="en-US" sz="3200" b="1" dirty="0"/>
              <a:t> </a:t>
            </a:r>
          </a:p>
          <a:p>
            <a:pPr marL="76199" indent="0">
              <a:buNone/>
            </a:pPr>
            <a:r>
              <a:rPr lang="en-US" sz="3200" b="1" dirty="0"/>
              <a:t> </a:t>
            </a:r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lvl="0" indent="0">
              <a:buNone/>
            </a:pPr>
            <a:endParaRPr lang="en-US" sz="3200" b="1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6FB7B0E0-4E24-03D4-E777-8E5F91D860D5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ea typeface="Roboto Condensed"/>
                <a:cs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61</a:t>
            </a:fld>
            <a:endParaRPr kumimoji="0" sz="12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15790511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EDB05D9D-07D8-13DD-F971-AE8E9055A54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20DA6BAF-7559-01B0-777A-DE9752CC2B8F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8599" y="652151"/>
            <a:ext cx="8043855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38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IV . Determining Factors for     </a:t>
            </a:r>
            <a:br>
              <a:rPr lang="en-US" sz="38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</a:br>
            <a:r>
              <a:rPr lang="en-US" sz="38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        Canonicity</a:t>
            </a:r>
            <a:endParaRPr sz="38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E156EFC7-6F1A-3AB9-B8A4-A6E02A395A1E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653552"/>
            <a:ext cx="9105401" cy="5204448"/>
          </a:xfrm>
          <a:prstGeom prst="rect">
            <a:avLst/>
          </a:prstGeom>
        </p:spPr>
        <p:txBody>
          <a:bodyPr spcFirstLastPara="1" wrap="square" lIns="91440" tIns="91425" rIns="91425" bIns="91425" anchor="t" anchorCtr="0">
            <a:noAutofit/>
          </a:bodyPr>
          <a:lstStyle/>
          <a:p>
            <a:pPr marL="76199" indent="0">
              <a:buNone/>
            </a:pPr>
            <a:r>
              <a:rPr lang="en-US" sz="3200" b="1" dirty="0"/>
              <a:t>C. </a:t>
            </a:r>
            <a:r>
              <a:rPr lang="en-US" sz="3200" b="1" u="sng" dirty="0"/>
              <a:t>Spirituality</a:t>
            </a:r>
            <a:r>
              <a:rPr lang="en-US" sz="3200" b="1" dirty="0"/>
              <a:t> </a:t>
            </a:r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r>
              <a:rPr lang="en-US" sz="3200" b="1" dirty="0"/>
              <a:t> </a:t>
            </a:r>
          </a:p>
          <a:p>
            <a:pPr marL="76199" indent="0">
              <a:buNone/>
            </a:pPr>
            <a:r>
              <a:rPr lang="en-US" sz="3200" b="1" dirty="0"/>
              <a:t> </a:t>
            </a:r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lvl="0" indent="0">
              <a:buNone/>
            </a:pPr>
            <a:endParaRPr lang="en-US" sz="3200" b="1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39099A69-8BFF-4D23-5810-1F30CB6AF2DD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ea typeface="Roboto Condensed"/>
                <a:cs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62</a:t>
            </a:fld>
            <a:endParaRPr kumimoji="0" sz="12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3793256368"/>
      </p:ext>
    </p:extLst>
  </p:cSld>
  <p:clrMapOvr>
    <a:masterClrMapping/>
  </p:clrMapOvr>
  <p:transition spd="slow">
    <p:wipe/>
  </p:transition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37C4D3D8-C1F3-AC28-EFE1-D41E7EDCFE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647EBEB6-690D-8672-6F9D-43B26C6D69C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8599" y="652151"/>
            <a:ext cx="8043855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38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IV . Determining Factors for     </a:t>
            </a:r>
            <a:br>
              <a:rPr lang="en-US" sz="38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</a:br>
            <a:r>
              <a:rPr lang="en-US" sz="38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        Canonicity</a:t>
            </a:r>
            <a:endParaRPr sz="38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321825F8-FB43-1B04-2113-957B1FB44C39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653552"/>
            <a:ext cx="9105401" cy="5204448"/>
          </a:xfrm>
          <a:prstGeom prst="rect">
            <a:avLst/>
          </a:prstGeom>
        </p:spPr>
        <p:txBody>
          <a:bodyPr spcFirstLastPara="1" wrap="square" lIns="91440" tIns="91425" rIns="91425" bIns="91425" anchor="t" anchorCtr="0">
            <a:noAutofit/>
          </a:bodyPr>
          <a:lstStyle/>
          <a:p>
            <a:pPr marL="76199" indent="0">
              <a:buNone/>
            </a:pPr>
            <a:r>
              <a:rPr lang="en-US" sz="3200" b="1" dirty="0"/>
              <a:t>C. </a:t>
            </a:r>
            <a:r>
              <a:rPr lang="en-US" sz="3200" b="1" u="sng" dirty="0"/>
              <a:t>Spirituality</a:t>
            </a:r>
            <a:r>
              <a:rPr lang="en-US" sz="3200" b="1" dirty="0"/>
              <a:t> </a:t>
            </a:r>
          </a:p>
          <a:p>
            <a:pPr marL="76199" indent="0">
              <a:buNone/>
            </a:pPr>
            <a:r>
              <a:rPr lang="en-US" sz="3200" b="1" dirty="0"/>
              <a:t>	- Does the book have the </a:t>
            </a:r>
            <a:r>
              <a:rPr lang="en-US" sz="3200" b="1" u="sng" dirty="0"/>
              <a:t>power</a:t>
            </a:r>
            <a:r>
              <a:rPr lang="en-US" sz="3200" b="1" dirty="0"/>
              <a:t> of God? </a:t>
            </a:r>
          </a:p>
          <a:p>
            <a:pPr marL="76199" indent="0">
              <a:buNone/>
            </a:pPr>
            <a:r>
              <a:rPr lang="en-US" sz="3200" b="1" dirty="0"/>
              <a:t>	</a:t>
            </a:r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r>
              <a:rPr lang="en-US" sz="3200" b="1" dirty="0"/>
              <a:t> </a:t>
            </a:r>
          </a:p>
          <a:p>
            <a:pPr marL="76199" indent="0">
              <a:buNone/>
            </a:pPr>
            <a:r>
              <a:rPr lang="en-US" sz="3200" b="1" dirty="0"/>
              <a:t> </a:t>
            </a:r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lvl="0" indent="0">
              <a:buNone/>
            </a:pPr>
            <a:endParaRPr lang="en-US" sz="3200" b="1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E17A3877-E340-3B68-4EEB-18CAA8BF9F64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ea typeface="Roboto Condensed"/>
                <a:cs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63</a:t>
            </a:fld>
            <a:endParaRPr kumimoji="0" sz="12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8111077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C5153E86-272F-9682-48AC-0F036E3D9B2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B4C71163-E9B9-5ADF-88C1-F37386EB306F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8599" y="652151"/>
            <a:ext cx="8043855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38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IV . Determining Factors for     </a:t>
            </a:r>
            <a:br>
              <a:rPr lang="en-US" sz="38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</a:br>
            <a:r>
              <a:rPr lang="en-US" sz="38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        Canonicity</a:t>
            </a:r>
            <a:endParaRPr sz="38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12D01E44-90C3-1691-F359-0188F871901A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653552"/>
            <a:ext cx="9105401" cy="5204448"/>
          </a:xfrm>
          <a:prstGeom prst="rect">
            <a:avLst/>
          </a:prstGeom>
        </p:spPr>
        <p:txBody>
          <a:bodyPr spcFirstLastPara="1" wrap="square" lIns="91440" tIns="91425" rIns="91425" bIns="91425" anchor="t" anchorCtr="0">
            <a:noAutofit/>
          </a:bodyPr>
          <a:lstStyle/>
          <a:p>
            <a:pPr marL="76199" indent="0">
              <a:buNone/>
            </a:pPr>
            <a:r>
              <a:rPr lang="en-US" sz="3200" b="1" dirty="0"/>
              <a:t>C. </a:t>
            </a:r>
            <a:r>
              <a:rPr lang="en-US" sz="3200" b="1" u="sng" dirty="0"/>
              <a:t>Spirituality</a:t>
            </a:r>
            <a:r>
              <a:rPr lang="en-US" sz="3200" b="1" dirty="0"/>
              <a:t> </a:t>
            </a:r>
          </a:p>
          <a:p>
            <a:pPr marL="76199" indent="0">
              <a:buNone/>
            </a:pPr>
            <a:r>
              <a:rPr lang="en-US" sz="3200" b="1" dirty="0"/>
              <a:t>	- Does the book have the </a:t>
            </a:r>
            <a:r>
              <a:rPr lang="en-US" sz="3200" b="1" u="sng" dirty="0"/>
              <a:t>power</a:t>
            </a:r>
            <a:r>
              <a:rPr lang="en-US" sz="3200" b="1" dirty="0"/>
              <a:t> of God? </a:t>
            </a:r>
          </a:p>
          <a:p>
            <a:pPr marL="76199" indent="0">
              <a:buNone/>
            </a:pPr>
            <a:r>
              <a:rPr lang="en-US" sz="3200" b="1" dirty="0"/>
              <a:t>	- Does the book have a dynamic, spiritual effect </a:t>
            </a:r>
          </a:p>
          <a:p>
            <a:pPr marL="76199" indent="0">
              <a:buNone/>
            </a:pPr>
            <a:r>
              <a:rPr lang="en-US" sz="3200" b="1" dirty="0"/>
              <a:t>		on a </a:t>
            </a:r>
            <a:r>
              <a:rPr lang="en-US" sz="3200" b="1" u="sng" dirty="0"/>
              <a:t>life</a:t>
            </a:r>
            <a:r>
              <a:rPr lang="en-US" sz="3200" b="1" dirty="0"/>
              <a:t>?</a:t>
            </a:r>
          </a:p>
          <a:p>
            <a:pPr marL="76199" indent="0">
              <a:buNone/>
            </a:pPr>
            <a:r>
              <a:rPr lang="en-US" sz="3200" b="1" dirty="0"/>
              <a:t>	- Heb 4:12</a:t>
            </a:r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r>
              <a:rPr lang="en-US" sz="3200" b="1" dirty="0"/>
              <a:t> </a:t>
            </a:r>
          </a:p>
          <a:p>
            <a:pPr marL="76199" indent="0">
              <a:buNone/>
            </a:pPr>
            <a:r>
              <a:rPr lang="en-US" sz="3200" b="1" dirty="0"/>
              <a:t> </a:t>
            </a:r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lvl="0" indent="0">
              <a:buNone/>
            </a:pPr>
            <a:endParaRPr lang="en-US" sz="3200" b="1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FC3720F2-CDB6-06EE-840B-B547E7260426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ea typeface="Roboto Condensed"/>
                <a:cs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64</a:t>
            </a:fld>
            <a:endParaRPr kumimoji="0" sz="12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36612859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2D53B6B0-1F4C-814F-9BE4-19748E1D72C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FA845AAA-C165-56BA-C454-C30C99B46BD6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8599" y="652151"/>
            <a:ext cx="8043855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38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IV . Determining Factors for     </a:t>
            </a:r>
            <a:br>
              <a:rPr lang="en-US" sz="38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</a:br>
            <a:r>
              <a:rPr lang="en-US" sz="38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        Canonicity</a:t>
            </a:r>
            <a:endParaRPr sz="38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B86B8317-E0AD-F3A4-1BE3-867CACB12F51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653552"/>
            <a:ext cx="9105401" cy="5204448"/>
          </a:xfrm>
          <a:prstGeom prst="rect">
            <a:avLst/>
          </a:prstGeom>
        </p:spPr>
        <p:txBody>
          <a:bodyPr spcFirstLastPara="1" wrap="square" lIns="91440" tIns="91425" rIns="91425" bIns="91425" anchor="t" anchorCtr="0">
            <a:noAutofit/>
          </a:bodyPr>
          <a:lstStyle/>
          <a:p>
            <a:pPr marL="76199" indent="0">
              <a:buNone/>
            </a:pPr>
            <a:r>
              <a:rPr lang="en-US" sz="3200" b="1" dirty="0"/>
              <a:t>C. </a:t>
            </a:r>
            <a:r>
              <a:rPr lang="en-US" sz="3200" b="1" u="sng" dirty="0"/>
              <a:t>Spirituality</a:t>
            </a:r>
            <a:r>
              <a:rPr lang="en-US" sz="3200" b="1" dirty="0"/>
              <a:t> </a:t>
            </a:r>
          </a:p>
          <a:p>
            <a:pPr marL="76199" indent="0">
              <a:buNone/>
            </a:pPr>
            <a:r>
              <a:rPr lang="en-US" sz="3200" b="1" dirty="0"/>
              <a:t>	- Does the book have the </a:t>
            </a:r>
            <a:r>
              <a:rPr lang="en-US" sz="3200" b="1" u="sng" dirty="0"/>
              <a:t>power</a:t>
            </a:r>
            <a:r>
              <a:rPr lang="en-US" sz="3200" b="1" dirty="0"/>
              <a:t> of God? </a:t>
            </a:r>
          </a:p>
          <a:p>
            <a:pPr marL="76199" indent="0">
              <a:buNone/>
            </a:pPr>
            <a:r>
              <a:rPr lang="en-US" sz="3200" b="1" dirty="0"/>
              <a:t>	- Does the book have a dynamic, spiritual effect </a:t>
            </a:r>
          </a:p>
          <a:p>
            <a:pPr marL="76199" indent="0">
              <a:buNone/>
            </a:pPr>
            <a:r>
              <a:rPr lang="en-US" sz="3200" b="1" dirty="0"/>
              <a:t>		on a </a:t>
            </a:r>
            <a:r>
              <a:rPr lang="en-US" sz="3200" b="1" u="sng" dirty="0"/>
              <a:t>life</a:t>
            </a:r>
            <a:r>
              <a:rPr lang="en-US" sz="3200" b="1" dirty="0"/>
              <a:t>?</a:t>
            </a:r>
          </a:p>
          <a:p>
            <a:pPr marL="76199" indent="0">
              <a:buNone/>
            </a:pPr>
            <a:r>
              <a:rPr lang="en-US" sz="3200" b="1" dirty="0"/>
              <a:t>	- Heb 4:12 For the word of God is living and 	active, sharper than any two-edged sword, 	piercing to the division of soul and of spirit, of 	joints and of marrow, and discerning the 	thoughts and intentions of the heart. </a:t>
            </a:r>
          </a:p>
          <a:p>
            <a:pPr marL="76199" indent="0">
              <a:buNone/>
            </a:pPr>
            <a:r>
              <a:rPr lang="en-US" sz="3200" b="1" dirty="0"/>
              <a:t> </a:t>
            </a:r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r>
              <a:rPr lang="en-US" sz="3200" b="1" dirty="0"/>
              <a:t> </a:t>
            </a:r>
          </a:p>
          <a:p>
            <a:pPr marL="76199" indent="0">
              <a:buNone/>
            </a:pPr>
            <a:r>
              <a:rPr lang="en-US" sz="3200" b="1" dirty="0"/>
              <a:t> </a:t>
            </a:r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lvl="0" indent="0">
              <a:buNone/>
            </a:pPr>
            <a:endParaRPr lang="en-US" sz="3200" b="1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10AF4525-46E8-ABBB-159D-E8484E498CDE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ea typeface="Roboto Condensed"/>
                <a:cs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65</a:t>
            </a:fld>
            <a:endParaRPr kumimoji="0" sz="12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17748962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50C3017F-C26C-5F39-1144-798C0A3DFA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1F4B8D81-5BC4-2659-D41F-1B0F91C16B6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8599" y="652151"/>
            <a:ext cx="8043855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38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IV . Determining Factors for     </a:t>
            </a:r>
            <a:br>
              <a:rPr lang="en-US" sz="38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</a:br>
            <a:r>
              <a:rPr lang="en-US" sz="38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        Canonicity</a:t>
            </a:r>
            <a:endParaRPr sz="38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78B6D48D-6A36-A62D-5368-5DCBB9770AF5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653552"/>
            <a:ext cx="9105401" cy="5204448"/>
          </a:xfrm>
          <a:prstGeom prst="rect">
            <a:avLst/>
          </a:prstGeom>
        </p:spPr>
        <p:txBody>
          <a:bodyPr spcFirstLastPara="1" wrap="square" lIns="91440" tIns="91425" rIns="91425" bIns="91425" anchor="t" anchorCtr="0">
            <a:noAutofit/>
          </a:bodyPr>
          <a:lstStyle/>
          <a:p>
            <a:pPr marL="76199" indent="0">
              <a:buNone/>
            </a:pPr>
            <a:r>
              <a:rPr lang="en-US" sz="3200" b="1" dirty="0"/>
              <a:t>D. </a:t>
            </a:r>
            <a:r>
              <a:rPr lang="en-US" sz="3200" b="1" u="sng" dirty="0"/>
              <a:t>Inspiration</a:t>
            </a:r>
            <a:r>
              <a:rPr lang="en-US" sz="3200" b="1" dirty="0"/>
              <a:t>  (How is this determined?)</a:t>
            </a:r>
          </a:p>
          <a:p>
            <a:pPr marL="76199" indent="0">
              <a:buNone/>
            </a:pPr>
            <a:r>
              <a:rPr lang="en-US" sz="3200" b="1" dirty="0"/>
              <a:t>	</a:t>
            </a:r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r>
              <a:rPr lang="en-US" sz="3200" b="1" dirty="0"/>
              <a:t> </a:t>
            </a:r>
          </a:p>
          <a:p>
            <a:pPr marL="76199" indent="0">
              <a:buNone/>
            </a:pPr>
            <a:r>
              <a:rPr lang="en-US" sz="3200" b="1" dirty="0"/>
              <a:t> </a:t>
            </a:r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lvl="0" indent="0">
              <a:buNone/>
            </a:pPr>
            <a:endParaRPr lang="en-US" sz="3200" b="1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A65FFBF9-06AB-921D-AF6E-BF440A5C7B4C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ea typeface="Roboto Condensed"/>
                <a:cs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66</a:t>
            </a:fld>
            <a:endParaRPr kumimoji="0" sz="12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1776584785"/>
      </p:ext>
    </p:extLst>
  </p:cSld>
  <p:clrMapOvr>
    <a:masterClrMapping/>
  </p:clrMapOvr>
  <p:transition spd="slow">
    <p:wipe/>
  </p:transition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F80D6D30-EEE6-3507-8521-720F48E6AC8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5345A8EC-2747-AFB3-2C68-9F5CD42B8DAB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8599" y="652151"/>
            <a:ext cx="8043855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38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IV . Determining Factors for     </a:t>
            </a:r>
            <a:br>
              <a:rPr lang="en-US" sz="38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</a:br>
            <a:r>
              <a:rPr lang="en-US" sz="38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        Canonicity</a:t>
            </a:r>
            <a:endParaRPr sz="38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ABAEC824-212F-7901-7AA6-B68E85DD47B5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653552"/>
            <a:ext cx="9105401" cy="5204448"/>
          </a:xfrm>
          <a:prstGeom prst="rect">
            <a:avLst/>
          </a:prstGeom>
        </p:spPr>
        <p:txBody>
          <a:bodyPr spcFirstLastPara="1" wrap="square" lIns="91440" tIns="91425" rIns="91425" bIns="91425" anchor="t" anchorCtr="0">
            <a:noAutofit/>
          </a:bodyPr>
          <a:lstStyle/>
          <a:p>
            <a:pPr marL="76199" indent="0">
              <a:buNone/>
            </a:pPr>
            <a:r>
              <a:rPr lang="en-US" sz="3200" b="1" dirty="0"/>
              <a:t>D. </a:t>
            </a:r>
            <a:r>
              <a:rPr lang="en-US" sz="3200" b="1" u="sng" dirty="0"/>
              <a:t>Inspiration</a:t>
            </a:r>
            <a:r>
              <a:rPr lang="en-US" sz="3200" b="1" dirty="0"/>
              <a:t>  (How is this determined?)</a:t>
            </a:r>
          </a:p>
          <a:p>
            <a:pPr marL="76199" indent="0">
              <a:buNone/>
            </a:pPr>
            <a:r>
              <a:rPr lang="en-US" sz="3200" b="1" dirty="0"/>
              <a:t>	1. </a:t>
            </a:r>
            <a:r>
              <a:rPr lang="en-US" sz="3200" b="1" u="sng" dirty="0"/>
              <a:t>Consistency</a:t>
            </a:r>
            <a:r>
              <a:rPr lang="en-US" sz="3200" b="1" dirty="0"/>
              <a:t> of Doctrine </a:t>
            </a:r>
          </a:p>
          <a:p>
            <a:pPr marL="76199" indent="0">
              <a:buNone/>
            </a:pPr>
            <a:r>
              <a:rPr lang="en-US" sz="3200" b="1" dirty="0"/>
              <a:t>		- John 7:16-17</a:t>
            </a:r>
          </a:p>
          <a:p>
            <a:pPr marL="76199" indent="0">
              <a:buNone/>
            </a:pPr>
            <a:r>
              <a:rPr lang="en-US" sz="3200" b="1" dirty="0"/>
              <a:t>		- 1 John 4:1-2</a:t>
            </a:r>
          </a:p>
          <a:p>
            <a:pPr marL="76199" indent="0">
              <a:buNone/>
            </a:pPr>
            <a:r>
              <a:rPr lang="en-US" sz="3200" b="1" dirty="0"/>
              <a:t>	</a:t>
            </a:r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r>
              <a:rPr lang="en-US" sz="3200" b="1" dirty="0"/>
              <a:t> </a:t>
            </a:r>
          </a:p>
          <a:p>
            <a:pPr marL="76199" indent="0">
              <a:buNone/>
            </a:pPr>
            <a:r>
              <a:rPr lang="en-US" sz="3200" b="1" dirty="0"/>
              <a:t> </a:t>
            </a:r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lvl="0" indent="0">
              <a:buNone/>
            </a:pPr>
            <a:endParaRPr lang="en-US" sz="3200" b="1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83383952-381A-42C1-5C59-63B8F5ABB722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ea typeface="Roboto Condensed"/>
                <a:cs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67</a:t>
            </a:fld>
            <a:endParaRPr kumimoji="0" sz="12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2274013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4FC4F192-362A-7B2C-1807-56CE7F9DBB4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3A786B5B-DD33-C01F-C949-065AA59049F6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8599" y="652151"/>
            <a:ext cx="8043855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38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IV . Determining Factors for     </a:t>
            </a:r>
            <a:br>
              <a:rPr lang="en-US" sz="38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</a:br>
            <a:r>
              <a:rPr lang="en-US" sz="38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        Canonicity</a:t>
            </a:r>
            <a:endParaRPr sz="38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EC756D4A-6664-F81C-D8EA-3ACD6EE59C0F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653552"/>
            <a:ext cx="9105401" cy="5204448"/>
          </a:xfrm>
          <a:prstGeom prst="rect">
            <a:avLst/>
          </a:prstGeom>
        </p:spPr>
        <p:txBody>
          <a:bodyPr spcFirstLastPara="1" wrap="square" lIns="91440" tIns="91425" rIns="91425" bIns="91425" anchor="t" anchorCtr="0">
            <a:noAutofit/>
          </a:bodyPr>
          <a:lstStyle/>
          <a:p>
            <a:pPr marL="76199" indent="0">
              <a:buNone/>
            </a:pPr>
            <a:r>
              <a:rPr lang="en-US" sz="3200" b="1" dirty="0"/>
              <a:t>D. </a:t>
            </a:r>
            <a:r>
              <a:rPr lang="en-US" sz="3200" b="1" u="sng" dirty="0"/>
              <a:t>Inspiration</a:t>
            </a:r>
            <a:r>
              <a:rPr lang="en-US" sz="3200" b="1" dirty="0"/>
              <a:t>  (How is this determined?)</a:t>
            </a:r>
          </a:p>
          <a:p>
            <a:pPr marL="76199" indent="0">
              <a:buNone/>
            </a:pPr>
            <a:r>
              <a:rPr lang="en-US" sz="3200" b="1" dirty="0"/>
              <a:t>	1. </a:t>
            </a:r>
            <a:r>
              <a:rPr lang="en-US" sz="3200" b="1" u="sng" dirty="0"/>
              <a:t>Consistency</a:t>
            </a:r>
            <a:r>
              <a:rPr lang="en-US" sz="3200" b="1" dirty="0"/>
              <a:t> of Doctrine </a:t>
            </a:r>
          </a:p>
          <a:p>
            <a:pPr marL="76199" indent="0">
              <a:buNone/>
            </a:pPr>
            <a:r>
              <a:rPr lang="en-US" sz="3200" b="1" dirty="0"/>
              <a:t>		- John 7:16-17</a:t>
            </a:r>
          </a:p>
          <a:p>
            <a:pPr marL="76199" indent="0">
              <a:buNone/>
            </a:pPr>
            <a:r>
              <a:rPr lang="en-US" sz="3200" b="1" dirty="0"/>
              <a:t>		- 1 John 4:1-2</a:t>
            </a:r>
          </a:p>
          <a:p>
            <a:pPr marL="76199" indent="0">
              <a:buNone/>
            </a:pPr>
            <a:r>
              <a:rPr lang="en-US" sz="3200" b="1" dirty="0"/>
              <a:t>	2. </a:t>
            </a:r>
            <a:r>
              <a:rPr lang="en-US" sz="3200" b="1" u="sng" dirty="0"/>
              <a:t>Glorifies</a:t>
            </a:r>
            <a:r>
              <a:rPr lang="en-US" sz="3200" b="1" dirty="0"/>
              <a:t> God</a:t>
            </a:r>
          </a:p>
          <a:p>
            <a:pPr marL="76199" indent="0">
              <a:buNone/>
            </a:pPr>
            <a:r>
              <a:rPr lang="en-US" sz="3200" b="1" dirty="0"/>
              <a:t>		- John 7:18</a:t>
            </a:r>
          </a:p>
          <a:p>
            <a:pPr marL="76199" indent="0">
              <a:buNone/>
            </a:pPr>
            <a:r>
              <a:rPr lang="en-US" sz="3200" b="1" dirty="0"/>
              <a:t>		-</a:t>
            </a:r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r>
              <a:rPr lang="en-US" sz="3200" b="1" dirty="0"/>
              <a:t> </a:t>
            </a:r>
          </a:p>
          <a:p>
            <a:pPr marL="76199" indent="0">
              <a:buNone/>
            </a:pPr>
            <a:r>
              <a:rPr lang="en-US" sz="3200" b="1" dirty="0"/>
              <a:t> </a:t>
            </a:r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lvl="0" indent="0">
              <a:buNone/>
            </a:pPr>
            <a:endParaRPr lang="en-US" sz="3200" b="1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898771EE-6A3E-D652-B742-BC9B4CDF96BA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ea typeface="Roboto Condensed"/>
                <a:cs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68</a:t>
            </a:fld>
            <a:endParaRPr kumimoji="0" sz="12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35655580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13DEC077-2327-8DB5-9222-CE46AE1C0E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016C56E1-B4B3-0B72-24F4-47166A15EF93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8599" y="652151"/>
            <a:ext cx="8043855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38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IV . Determining Factors for     </a:t>
            </a:r>
            <a:br>
              <a:rPr lang="en-US" sz="38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</a:br>
            <a:r>
              <a:rPr lang="en-US" sz="38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        Canonicity</a:t>
            </a:r>
            <a:endParaRPr sz="38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8B683A7C-DA85-B1BE-DDB6-4AAAA0A383F2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653552"/>
            <a:ext cx="9105401" cy="5204448"/>
          </a:xfrm>
          <a:prstGeom prst="rect">
            <a:avLst/>
          </a:prstGeom>
        </p:spPr>
        <p:txBody>
          <a:bodyPr spcFirstLastPara="1" wrap="square" lIns="91440" tIns="91425" rIns="91425" bIns="91425" anchor="t" anchorCtr="0">
            <a:noAutofit/>
          </a:bodyPr>
          <a:lstStyle/>
          <a:p>
            <a:pPr marL="76199" indent="0">
              <a:buNone/>
            </a:pPr>
            <a:r>
              <a:rPr lang="en-US" sz="3200" b="1" dirty="0"/>
              <a:t>D. </a:t>
            </a:r>
            <a:r>
              <a:rPr lang="en-US" sz="3200" b="1" u="sng" dirty="0"/>
              <a:t>Inspiration</a:t>
            </a:r>
            <a:r>
              <a:rPr lang="en-US" sz="3200" b="1" dirty="0"/>
              <a:t>  (How is this determined?)</a:t>
            </a:r>
          </a:p>
          <a:p>
            <a:pPr marL="76199" indent="0">
              <a:buNone/>
            </a:pPr>
            <a:r>
              <a:rPr lang="en-US" sz="3200" b="1" dirty="0"/>
              <a:t>	1. </a:t>
            </a:r>
            <a:r>
              <a:rPr lang="en-US" sz="3200" b="1" u="sng" dirty="0"/>
              <a:t>Consistency</a:t>
            </a:r>
            <a:r>
              <a:rPr lang="en-US" sz="3200" b="1" dirty="0"/>
              <a:t> of Doctrine </a:t>
            </a:r>
          </a:p>
          <a:p>
            <a:pPr marL="76199" indent="0">
              <a:buNone/>
            </a:pPr>
            <a:r>
              <a:rPr lang="en-US" sz="3200" b="1" dirty="0"/>
              <a:t>		- John 7:16-17</a:t>
            </a:r>
          </a:p>
          <a:p>
            <a:pPr marL="76199" indent="0">
              <a:buNone/>
            </a:pPr>
            <a:r>
              <a:rPr lang="en-US" sz="3200" b="1" dirty="0"/>
              <a:t>		- 1 John 4:1-2</a:t>
            </a:r>
          </a:p>
          <a:p>
            <a:pPr marL="76199" indent="0">
              <a:buNone/>
            </a:pPr>
            <a:r>
              <a:rPr lang="en-US" sz="3200" b="1" dirty="0"/>
              <a:t>	2. </a:t>
            </a:r>
            <a:r>
              <a:rPr lang="en-US" sz="3200" b="1" u="sng" dirty="0"/>
              <a:t>Glorifies</a:t>
            </a:r>
            <a:r>
              <a:rPr lang="en-US" sz="3200" b="1" dirty="0"/>
              <a:t> God</a:t>
            </a:r>
          </a:p>
          <a:p>
            <a:pPr marL="76199" indent="0">
              <a:buNone/>
            </a:pPr>
            <a:r>
              <a:rPr lang="en-US" sz="3200" b="1" dirty="0"/>
              <a:t>		- John 7:18</a:t>
            </a:r>
          </a:p>
          <a:p>
            <a:pPr marL="76199" indent="0">
              <a:buNone/>
            </a:pPr>
            <a:r>
              <a:rPr lang="en-US" sz="3200" b="1" dirty="0"/>
              <a:t>		- A spurious author would glorify </a:t>
            </a:r>
            <a:r>
              <a:rPr lang="en-US" sz="3200" b="1" u="sng" dirty="0"/>
              <a:t>himself</a:t>
            </a:r>
            <a:r>
              <a:rPr lang="en-US" sz="3200" b="1" dirty="0"/>
              <a:t> </a:t>
            </a:r>
          </a:p>
          <a:p>
            <a:pPr marL="76199" indent="0">
              <a:buNone/>
            </a:pPr>
            <a:r>
              <a:rPr lang="en-US" sz="3200" b="1" dirty="0"/>
              <a:t>		   or his agenda. </a:t>
            </a:r>
          </a:p>
          <a:p>
            <a:pPr marL="76199" indent="0">
              <a:buNone/>
            </a:pPr>
            <a:r>
              <a:rPr lang="en-US" sz="3200" b="1" dirty="0"/>
              <a:t> </a:t>
            </a:r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r>
              <a:rPr lang="en-US" sz="3200" b="1" dirty="0"/>
              <a:t> </a:t>
            </a:r>
          </a:p>
          <a:p>
            <a:pPr marL="76199" indent="0">
              <a:buNone/>
            </a:pPr>
            <a:r>
              <a:rPr lang="en-US" sz="3200" b="1" dirty="0"/>
              <a:t> </a:t>
            </a:r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lvl="0" indent="0">
              <a:buNone/>
            </a:pPr>
            <a:endParaRPr lang="en-US" sz="3200" b="1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8A864CBA-7543-6A83-F9E7-765D5699F951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ea typeface="Roboto Condensed"/>
                <a:cs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69</a:t>
            </a:fld>
            <a:endParaRPr kumimoji="0" sz="12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21237971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072C5F7F-2495-3D19-389A-F39EA5DC12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FFB8BDCF-05E2-4874-4BC8-5ED3EB4109F9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8600" y="652151"/>
            <a:ext cx="6692861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2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I. Early Recognition of NT</a:t>
            </a:r>
            <a:endParaRPr sz="42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A6513AC0-C894-5372-A968-B13AA4522D79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653552"/>
            <a:ext cx="9105401" cy="5204448"/>
          </a:xfrm>
          <a:prstGeom prst="rect">
            <a:avLst/>
          </a:prstGeom>
        </p:spPr>
        <p:txBody>
          <a:bodyPr spcFirstLastPara="1" wrap="square" lIns="91440" tIns="91425" rIns="91425" bIns="91425" anchor="t" anchorCtr="0">
            <a:noAutofit/>
          </a:bodyPr>
          <a:lstStyle/>
          <a:p>
            <a:pPr marL="76199" indent="0">
              <a:buNone/>
            </a:pPr>
            <a:r>
              <a:rPr lang="en-US" sz="3200" b="1" dirty="0"/>
              <a:t>B. The apostles originally spoke their message orally, </a:t>
            </a:r>
          </a:p>
          <a:p>
            <a:pPr marL="76199" indent="0">
              <a:buNone/>
            </a:pPr>
            <a:r>
              <a:rPr lang="en-US" sz="3200" b="1" dirty="0"/>
              <a:t>	then </a:t>
            </a:r>
            <a:r>
              <a:rPr lang="en-US" sz="3200" b="1" u="sng" dirty="0"/>
              <a:t>wrote</a:t>
            </a:r>
            <a:r>
              <a:rPr lang="en-US" sz="3200" b="1" dirty="0"/>
              <a:t> down the same message they spoke: </a:t>
            </a:r>
          </a:p>
          <a:p>
            <a:pPr marL="76199" indent="0">
              <a:buNone/>
            </a:pPr>
            <a:endParaRPr lang="en-US" sz="800" b="1" dirty="0"/>
          </a:p>
          <a:p>
            <a:pPr marL="76199" indent="0">
              <a:buNone/>
            </a:pPr>
            <a:r>
              <a:rPr lang="en-US" sz="3200" b="1" dirty="0"/>
              <a:t>	2 Thess 2:15 "So then, brothers, stand firm and </a:t>
            </a:r>
          </a:p>
          <a:p>
            <a:pPr marL="76199" indent="0">
              <a:buNone/>
            </a:pPr>
            <a:r>
              <a:rPr lang="en-US" sz="3200" b="1" dirty="0"/>
              <a:t>	hold to the traditions that you were taught by us, </a:t>
            </a:r>
          </a:p>
          <a:p>
            <a:pPr marL="76199" indent="0">
              <a:buNone/>
            </a:pPr>
            <a:r>
              <a:rPr lang="en-US" sz="3200" b="1" dirty="0"/>
              <a:t>	</a:t>
            </a:r>
            <a:r>
              <a:rPr lang="en-US" sz="3200" b="1" i="1" dirty="0"/>
              <a:t>either by our spoken word or by our letter</a:t>
            </a:r>
            <a:r>
              <a:rPr lang="en-US" sz="3200" b="1" dirty="0"/>
              <a:t>."</a:t>
            </a:r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r>
              <a:rPr lang="en-US" sz="3200" b="1" dirty="0"/>
              <a:t> </a:t>
            </a:r>
          </a:p>
          <a:p>
            <a:pPr marL="76199" indent="0">
              <a:buNone/>
            </a:pPr>
            <a:endParaRPr lang="en-US" sz="3200" b="1" dirty="0"/>
          </a:p>
          <a:p>
            <a:pPr marL="76199" lvl="0" indent="0">
              <a:buNone/>
            </a:pPr>
            <a:endParaRPr lang="en-US" sz="3200" b="1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C765911C-1654-DF45-F781-0AF51F1F8C6D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ea typeface="Roboto Condensed"/>
                <a:cs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7</a:t>
            </a:fld>
            <a:endParaRPr kumimoji="0" sz="1200" b="1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5295452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13AA123E-003D-5658-3C93-04052CF707B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4282E278-0F2F-63EE-84FD-62A74439AED9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8599" y="652151"/>
            <a:ext cx="8043855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38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IV . Determining Factors for     </a:t>
            </a:r>
            <a:br>
              <a:rPr lang="en-US" sz="38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</a:br>
            <a:r>
              <a:rPr lang="en-US" sz="38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        Canonicity</a:t>
            </a:r>
            <a:endParaRPr sz="38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F2A2EA21-E802-5ED7-E394-C03CA778432F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653552"/>
            <a:ext cx="9105401" cy="5204448"/>
          </a:xfrm>
          <a:prstGeom prst="rect">
            <a:avLst/>
          </a:prstGeom>
        </p:spPr>
        <p:txBody>
          <a:bodyPr spcFirstLastPara="1" wrap="square" lIns="91440" tIns="91425" rIns="91425" bIns="91425" anchor="t" anchorCtr="0">
            <a:noAutofit/>
          </a:bodyPr>
          <a:lstStyle/>
          <a:p>
            <a:pPr marL="76199" indent="0">
              <a:buNone/>
            </a:pPr>
            <a:r>
              <a:rPr lang="en-US" sz="3200" b="1" dirty="0"/>
              <a:t>E. Points to Jesus as the </a:t>
            </a:r>
            <a:r>
              <a:rPr lang="en-US" sz="3200" b="1" u="sng" dirty="0"/>
              <a:t>Christ</a:t>
            </a:r>
          </a:p>
          <a:p>
            <a:pPr marL="76199" indent="0">
              <a:buNone/>
            </a:pPr>
            <a:r>
              <a:rPr lang="en-US" sz="3200" b="1" dirty="0"/>
              <a:t>	1. John 20:31 </a:t>
            </a:r>
          </a:p>
          <a:p>
            <a:pPr marL="76199" indent="0">
              <a:buNone/>
            </a:pPr>
            <a:r>
              <a:rPr lang="en-US" sz="3200" b="1" dirty="0"/>
              <a:t>	2. 2 Tim 3:15-16 </a:t>
            </a:r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r>
              <a:rPr lang="en-US" sz="3200" b="1" dirty="0"/>
              <a:t> </a:t>
            </a:r>
          </a:p>
          <a:p>
            <a:pPr marL="76199" indent="0">
              <a:buNone/>
            </a:pPr>
            <a:r>
              <a:rPr lang="en-US" sz="3200" b="1" dirty="0"/>
              <a:t> </a:t>
            </a:r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lvl="0" indent="0">
              <a:buNone/>
            </a:pPr>
            <a:endParaRPr lang="en-US" sz="3200" b="1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6118B8E0-A9A1-E685-8A16-E072B9479B78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ea typeface="Roboto Condensed"/>
                <a:cs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70</a:t>
            </a:fld>
            <a:endParaRPr kumimoji="0" sz="12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16338490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FE2FED2E-B4D3-C43E-CF28-EC83DDF21DC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56EDF3CF-5427-FE87-BFB9-C00F82AD120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8599" y="652151"/>
            <a:ext cx="6527093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algn="ctr"/>
            <a:r>
              <a:rPr lang="en-US" sz="38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Summary</a:t>
            </a:r>
            <a:endParaRPr sz="38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A78ADD3E-FD1B-12E7-7328-AB69FAAF44A8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653552"/>
            <a:ext cx="9105401" cy="5204448"/>
          </a:xfrm>
          <a:prstGeom prst="rect">
            <a:avLst/>
          </a:prstGeom>
        </p:spPr>
        <p:txBody>
          <a:bodyPr spcFirstLastPara="1" wrap="square" lIns="91440" tIns="91425" rIns="91425" bIns="91425" anchor="t" anchorCtr="0">
            <a:noAutofit/>
          </a:bodyPr>
          <a:lstStyle/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r>
              <a:rPr lang="en-US" sz="3200" b="1" dirty="0"/>
              <a:t> </a:t>
            </a:r>
          </a:p>
          <a:p>
            <a:pPr marL="76199" indent="0">
              <a:buNone/>
            </a:pPr>
            <a:r>
              <a:rPr lang="en-US" sz="3200" b="1" dirty="0"/>
              <a:t> </a:t>
            </a:r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lvl="0" indent="0">
              <a:buNone/>
            </a:pPr>
            <a:endParaRPr lang="en-US" sz="3200" b="1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B0A7F422-D6CB-8D1C-589B-30B35D9913B3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ea typeface="Roboto Condensed"/>
                <a:cs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71</a:t>
            </a:fld>
            <a:endParaRPr kumimoji="0" sz="12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230260448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4BD62CB3-DDCD-46FD-106A-DEE078F58EA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B734AB3F-AAAC-D4A3-E418-A9BD468C6132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8599" y="652151"/>
            <a:ext cx="6527093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algn="ctr"/>
            <a:r>
              <a:rPr lang="en-US" sz="38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Summary</a:t>
            </a:r>
            <a:endParaRPr sz="38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3FD8BEF3-0A24-7D9B-6DA6-884A9E42C3A6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653552"/>
            <a:ext cx="9105401" cy="5204448"/>
          </a:xfrm>
          <a:prstGeom prst="rect">
            <a:avLst/>
          </a:prstGeom>
        </p:spPr>
        <p:txBody>
          <a:bodyPr spcFirstLastPara="1" wrap="square" lIns="91440" tIns="91425" rIns="91425" bIns="91425" anchor="t" anchorCtr="0">
            <a:noAutofit/>
          </a:bodyPr>
          <a:lstStyle/>
          <a:p>
            <a:pPr>
              <a:buClr>
                <a:schemeClr val="accent5"/>
              </a:buClr>
              <a:buFont typeface="Wingdings" pitchFamily="2" charset="2"/>
              <a:buChar char="v"/>
            </a:pPr>
            <a:r>
              <a:rPr lang="en-US" sz="3200" b="1" dirty="0"/>
              <a:t>The </a:t>
            </a:r>
            <a:r>
              <a:rPr lang="en-US" sz="3200" b="1" u="sng" dirty="0"/>
              <a:t>Necessity</a:t>
            </a:r>
            <a:r>
              <a:rPr lang="en-US" sz="3200" b="1" dirty="0"/>
              <a:t> for Canonization </a:t>
            </a:r>
          </a:p>
          <a:p>
            <a:pPr marL="76199" lvl="0" indent="0">
              <a:buNone/>
            </a:pPr>
            <a:r>
              <a:rPr lang="en-US" sz="3200" b="1" dirty="0"/>
              <a:t>	1. Many books		</a:t>
            </a:r>
          </a:p>
          <a:p>
            <a:pPr marL="76199" lvl="0" indent="0">
              <a:buNone/>
            </a:pPr>
            <a:r>
              <a:rPr lang="en-US" sz="3200" b="1" dirty="0"/>
              <a:t>	2. Omitted books		</a:t>
            </a:r>
          </a:p>
          <a:p>
            <a:pPr marL="76199" lvl="0" indent="0">
              <a:buNone/>
            </a:pPr>
            <a:r>
              <a:rPr lang="en-US" sz="3200" b="1" dirty="0"/>
              <a:t>	3. Destroyed books		</a:t>
            </a:r>
          </a:p>
          <a:p>
            <a:pPr marL="76199" lvl="0" indent="0">
              <a:buNone/>
            </a:pPr>
            <a:r>
              <a:rPr lang="en-US" sz="3200" b="1" dirty="0"/>
              <a:t>	4. Disputed books</a:t>
            </a:r>
          </a:p>
          <a:p>
            <a:pPr marL="76199" lvl="0" indent="0">
              <a:buNone/>
            </a:pPr>
            <a:r>
              <a:rPr lang="en-US" sz="3200" b="1" dirty="0"/>
              <a:t> </a:t>
            </a:r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r>
              <a:rPr lang="en-US" sz="3200" b="1" dirty="0"/>
              <a:t> </a:t>
            </a:r>
          </a:p>
          <a:p>
            <a:pPr marL="76199" indent="0">
              <a:buNone/>
            </a:pPr>
            <a:r>
              <a:rPr lang="en-US" sz="3200" b="1" dirty="0"/>
              <a:t> </a:t>
            </a:r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lvl="0" indent="0">
              <a:buNone/>
            </a:pPr>
            <a:endParaRPr lang="en-US" sz="3200" b="1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F79D2FCD-3B66-40B7-AAD8-91F4AAD48A4A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ea typeface="Roboto Condensed"/>
                <a:cs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72</a:t>
            </a:fld>
            <a:endParaRPr kumimoji="0" sz="12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20300774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480B02FA-E50B-BE25-9320-F6CFA962FB8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C611ADC4-BE12-5A0C-89CD-9CC4EEC7B02B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8599" y="652151"/>
            <a:ext cx="6527093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algn="ctr"/>
            <a:r>
              <a:rPr lang="en-US" sz="38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Summary</a:t>
            </a:r>
            <a:endParaRPr sz="38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63D6EEEF-5490-6BFB-3FF6-82C506D2F528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653552"/>
            <a:ext cx="9105401" cy="5204448"/>
          </a:xfrm>
          <a:prstGeom prst="rect">
            <a:avLst/>
          </a:prstGeom>
        </p:spPr>
        <p:txBody>
          <a:bodyPr spcFirstLastPara="1" wrap="square" lIns="91440" tIns="91425" rIns="91425" bIns="91425" anchor="t" anchorCtr="0">
            <a:noAutofit/>
          </a:bodyPr>
          <a:lstStyle/>
          <a:p>
            <a:pPr>
              <a:buClr>
                <a:schemeClr val="accent5"/>
              </a:buClr>
              <a:buFont typeface="Wingdings" pitchFamily="2" charset="2"/>
              <a:buChar char="v"/>
            </a:pPr>
            <a:r>
              <a:rPr lang="en-US" sz="3200" b="1" u="sng" dirty="0"/>
              <a:t>Determining</a:t>
            </a:r>
            <a:r>
              <a:rPr lang="en-US" sz="3200" b="1" dirty="0"/>
              <a:t> </a:t>
            </a:r>
            <a:r>
              <a:rPr lang="en-US" sz="3200" b="1" u="sng" dirty="0"/>
              <a:t>factors</a:t>
            </a:r>
            <a:r>
              <a:rPr lang="en-US" sz="3200" b="1" dirty="0"/>
              <a:t> for Canonicity</a:t>
            </a:r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	1. Apostolicity 	</a:t>
            </a:r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	2. Universality 		</a:t>
            </a:r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	3. Spirituality 				</a:t>
            </a:r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	4. Inspiration </a:t>
            </a:r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r>
              <a:rPr lang="en-US" sz="3200" b="1" dirty="0"/>
              <a:t> </a:t>
            </a:r>
          </a:p>
          <a:p>
            <a:pPr marL="76199" indent="0">
              <a:buNone/>
            </a:pPr>
            <a:r>
              <a:rPr lang="en-US" sz="3200" b="1" dirty="0"/>
              <a:t> </a:t>
            </a:r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lvl="0" indent="0">
              <a:buNone/>
            </a:pPr>
            <a:endParaRPr lang="en-US" sz="3200" b="1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A1AD0005-6213-A758-8725-FCC3FD6E5E98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ea typeface="Roboto Condensed"/>
                <a:cs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73</a:t>
            </a:fld>
            <a:endParaRPr kumimoji="0" sz="12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1439437023"/>
      </p:ext>
    </p:extLst>
  </p:cSld>
  <p:clrMapOvr>
    <a:masterClrMapping/>
  </p:clrMapOvr>
  <p:transition spd="slow">
    <p:randomBar dir="vert"/>
  </p:transition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FE87B3BA-D8A0-5B8D-3B7B-A44E6F7332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CE52BCD7-20FD-FB6E-0247-FE1DAC9A21EB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8599" y="652151"/>
            <a:ext cx="6527093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algn="ctr"/>
            <a:r>
              <a:rPr lang="en-US" sz="38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Summary</a:t>
            </a:r>
            <a:endParaRPr sz="38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FBCCCA87-BEA6-5FF4-B437-98513D056BE7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653552"/>
            <a:ext cx="9105401" cy="5204448"/>
          </a:xfrm>
          <a:prstGeom prst="rect">
            <a:avLst/>
          </a:prstGeom>
        </p:spPr>
        <p:txBody>
          <a:bodyPr spcFirstLastPara="1" wrap="square" lIns="91440" tIns="91425" rIns="91425" bIns="91425" anchor="t" anchorCtr="0">
            <a:noAutofit/>
          </a:bodyPr>
          <a:lstStyle/>
          <a:p>
            <a:pPr>
              <a:buClr>
                <a:schemeClr val="accent5"/>
              </a:buClr>
              <a:buFont typeface="Wingdings" pitchFamily="2" charset="2"/>
              <a:buChar char="v"/>
            </a:pPr>
            <a:r>
              <a:rPr lang="en-US" sz="3200" b="1" dirty="0"/>
              <a:t>The Council of Carthage is the </a:t>
            </a:r>
            <a:r>
              <a:rPr lang="en-US" sz="3200" b="1" i="1" dirty="0"/>
              <a:t>history</a:t>
            </a:r>
            <a:r>
              <a:rPr lang="en-US" sz="3200" b="1" dirty="0"/>
              <a:t> of how men </a:t>
            </a:r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	</a:t>
            </a:r>
            <a:r>
              <a:rPr lang="en-US" sz="3200" b="1" u="sng" dirty="0"/>
              <a:t>recognized</a:t>
            </a:r>
            <a:r>
              <a:rPr lang="en-US" sz="3200" b="1" dirty="0"/>
              <a:t> what 27 books are in NT. </a:t>
            </a:r>
          </a:p>
          <a:p>
            <a:pPr marL="76199" indent="0">
              <a:buClr>
                <a:schemeClr val="accent5"/>
              </a:buClr>
              <a:buNone/>
            </a:pPr>
            <a:endParaRPr lang="en-US" sz="800" b="1" dirty="0"/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	</a:t>
            </a:r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lvl="0" indent="0">
              <a:buNone/>
            </a:pPr>
            <a:endParaRPr lang="en-US" sz="3200" b="1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93251468-DD3E-9DF9-B6BB-AE28477BFAD3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ea typeface="Roboto Condensed"/>
                <a:cs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74</a:t>
            </a:fld>
            <a:endParaRPr kumimoji="0" sz="12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3616329794"/>
      </p:ext>
    </p:extLst>
  </p:cSld>
  <p:clrMapOvr>
    <a:masterClrMapping/>
  </p:clrMapOvr>
  <p:transition spd="slow">
    <p:randomBar dir="vert"/>
  </p:transition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0767921B-0BDA-063F-F36E-38F4240BE89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AA6321FE-3713-379F-373B-2AF47BAE5F7B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8599" y="652151"/>
            <a:ext cx="6527093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algn="ctr"/>
            <a:r>
              <a:rPr lang="en-US" sz="38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Summary</a:t>
            </a:r>
            <a:endParaRPr sz="38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9AFD6976-21FA-BC39-4992-29F7913792D4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653552"/>
            <a:ext cx="9105401" cy="5204448"/>
          </a:xfrm>
          <a:prstGeom prst="rect">
            <a:avLst/>
          </a:prstGeom>
        </p:spPr>
        <p:txBody>
          <a:bodyPr spcFirstLastPara="1" wrap="square" lIns="91440" tIns="91425" rIns="91425" bIns="91425" anchor="t" anchorCtr="0">
            <a:noAutofit/>
          </a:bodyPr>
          <a:lstStyle/>
          <a:p>
            <a:pPr>
              <a:buClr>
                <a:schemeClr val="accent5"/>
              </a:buClr>
              <a:buFont typeface="Wingdings" pitchFamily="2" charset="2"/>
              <a:buChar char="v"/>
            </a:pPr>
            <a:r>
              <a:rPr lang="en-US" sz="3200" b="1" dirty="0"/>
              <a:t>The Council of Carthage is the </a:t>
            </a:r>
            <a:r>
              <a:rPr lang="en-US" sz="3200" b="1" i="1" dirty="0"/>
              <a:t>history</a:t>
            </a:r>
            <a:r>
              <a:rPr lang="en-US" sz="3200" b="1" dirty="0"/>
              <a:t> of how men </a:t>
            </a:r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	</a:t>
            </a:r>
            <a:r>
              <a:rPr lang="en-US" sz="3200" b="1" u="sng" dirty="0"/>
              <a:t>recognized</a:t>
            </a:r>
            <a:r>
              <a:rPr lang="en-US" sz="3200" b="1" dirty="0"/>
              <a:t> what 27 books are in NT. </a:t>
            </a:r>
          </a:p>
          <a:p>
            <a:pPr marL="76199" indent="0">
              <a:buClr>
                <a:schemeClr val="accent5"/>
              </a:buClr>
              <a:buNone/>
            </a:pPr>
            <a:endParaRPr lang="en-US" sz="800" b="1" dirty="0"/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	1. But our faith does not rest in the decision of </a:t>
            </a:r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		these men!</a:t>
            </a:r>
          </a:p>
          <a:p>
            <a:pPr marL="76199" indent="0">
              <a:buNone/>
            </a:pPr>
            <a:r>
              <a:rPr lang="en-US" sz="3200" b="1" dirty="0"/>
              <a:t> </a:t>
            </a:r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lvl="0" indent="0">
              <a:buNone/>
            </a:pPr>
            <a:endParaRPr lang="en-US" sz="3200" b="1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DC7EA4B1-BE59-FBE9-2E6C-F5EB167DDAFE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ea typeface="Roboto Condensed"/>
                <a:cs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75</a:t>
            </a:fld>
            <a:endParaRPr kumimoji="0" sz="12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6037385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6727BF86-79A4-7799-42B5-E0588BD879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8670C3B4-2BA8-E7DC-98D1-48FE262D89C8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8599" y="652151"/>
            <a:ext cx="6527093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algn="ctr"/>
            <a:r>
              <a:rPr lang="en-US" sz="38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Summary</a:t>
            </a:r>
            <a:endParaRPr sz="38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61A539E1-4F71-147B-2CFF-116D13B20C2D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653552"/>
            <a:ext cx="9105401" cy="5204448"/>
          </a:xfrm>
          <a:prstGeom prst="rect">
            <a:avLst/>
          </a:prstGeom>
        </p:spPr>
        <p:txBody>
          <a:bodyPr spcFirstLastPara="1" wrap="square" lIns="91440" tIns="91425" rIns="91425" bIns="91425" anchor="t" anchorCtr="0">
            <a:noAutofit/>
          </a:bodyPr>
          <a:lstStyle/>
          <a:p>
            <a:pPr>
              <a:buClr>
                <a:schemeClr val="accent5"/>
              </a:buClr>
              <a:buFont typeface="Wingdings" pitchFamily="2" charset="2"/>
              <a:buChar char="v"/>
            </a:pPr>
            <a:r>
              <a:rPr lang="en-US" sz="3200" b="1" dirty="0"/>
              <a:t>The Council of Carthage is the </a:t>
            </a:r>
            <a:r>
              <a:rPr lang="en-US" sz="3200" b="1" i="1" dirty="0"/>
              <a:t>history</a:t>
            </a:r>
            <a:r>
              <a:rPr lang="en-US" sz="3200" b="1" dirty="0"/>
              <a:t> of how men </a:t>
            </a:r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	</a:t>
            </a:r>
            <a:r>
              <a:rPr lang="en-US" sz="3200" b="1" u="sng" dirty="0"/>
              <a:t>recognized</a:t>
            </a:r>
            <a:r>
              <a:rPr lang="en-US" sz="3200" b="1" dirty="0"/>
              <a:t> what 27 books are in NT. </a:t>
            </a:r>
          </a:p>
          <a:p>
            <a:pPr marL="76199" indent="0">
              <a:buClr>
                <a:schemeClr val="accent5"/>
              </a:buClr>
              <a:buNone/>
            </a:pPr>
            <a:endParaRPr lang="en-US" sz="800" b="1" dirty="0"/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	1. But our faith does not rest in the decision of </a:t>
            </a:r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		these men!</a:t>
            </a:r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	2. The canon is the direct result of God speaking </a:t>
            </a:r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		to his people.</a:t>
            </a:r>
          </a:p>
          <a:p>
            <a:pPr marL="76199" indent="0">
              <a:buNone/>
            </a:pPr>
            <a:r>
              <a:rPr lang="en-US" sz="3200" b="1" dirty="0"/>
              <a:t> </a:t>
            </a:r>
          </a:p>
          <a:p>
            <a:pPr marL="76199" indent="0">
              <a:buNone/>
            </a:pPr>
            <a:r>
              <a:rPr lang="en-US" sz="3200" b="1" dirty="0"/>
              <a:t> </a:t>
            </a:r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lvl="0" indent="0">
              <a:buNone/>
            </a:pPr>
            <a:endParaRPr lang="en-US" sz="3200" b="1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761F1D0A-5961-CEA0-687B-F03788C3600A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ea typeface="Roboto Condensed"/>
                <a:cs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76</a:t>
            </a:fld>
            <a:endParaRPr kumimoji="0" sz="12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29816672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84427FE3-45DC-16D5-A9C9-B139A879F1E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BF76350A-A31C-0192-AFBC-29A0183A287B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8599" y="652151"/>
            <a:ext cx="6527093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algn="ctr"/>
            <a:r>
              <a:rPr lang="en-US" sz="38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Summary</a:t>
            </a:r>
            <a:endParaRPr sz="38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2CB6CD80-8BC7-25EB-1FAA-E8248F2ABAF2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653552"/>
            <a:ext cx="9105401" cy="5204448"/>
          </a:xfrm>
          <a:prstGeom prst="rect">
            <a:avLst/>
          </a:prstGeom>
        </p:spPr>
        <p:txBody>
          <a:bodyPr spcFirstLastPara="1" wrap="square" lIns="91440" tIns="91425" rIns="91425" bIns="91425" anchor="t" anchorCtr="0">
            <a:noAutofit/>
          </a:bodyPr>
          <a:lstStyle/>
          <a:p>
            <a:pPr>
              <a:buClr>
                <a:schemeClr val="accent5"/>
              </a:buClr>
              <a:buFont typeface="Wingdings" pitchFamily="2" charset="2"/>
              <a:buChar char="v"/>
            </a:pPr>
            <a:r>
              <a:rPr lang="en-US" sz="3200" b="1" dirty="0"/>
              <a:t>The Council of Carthage is the </a:t>
            </a:r>
            <a:r>
              <a:rPr lang="en-US" sz="3200" b="1" i="1" dirty="0"/>
              <a:t>history</a:t>
            </a:r>
            <a:r>
              <a:rPr lang="en-US" sz="3200" b="1" dirty="0"/>
              <a:t> of how men </a:t>
            </a:r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	</a:t>
            </a:r>
            <a:r>
              <a:rPr lang="en-US" sz="3200" b="1" u="sng" dirty="0"/>
              <a:t>recognized</a:t>
            </a:r>
            <a:r>
              <a:rPr lang="en-US" sz="3200" b="1" dirty="0"/>
              <a:t> what 27 books are in NT. </a:t>
            </a:r>
          </a:p>
          <a:p>
            <a:pPr marL="76199" indent="0">
              <a:buClr>
                <a:schemeClr val="accent5"/>
              </a:buClr>
              <a:buNone/>
            </a:pPr>
            <a:endParaRPr lang="en-US" sz="800" b="1" dirty="0"/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	1. But our faith does not rest in the decision of </a:t>
            </a:r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		these men!</a:t>
            </a:r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	2. The canon is the direct result of God speaking </a:t>
            </a:r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		to his people.</a:t>
            </a:r>
          </a:p>
          <a:p>
            <a:pPr marL="76199" indent="0">
              <a:buClr>
                <a:schemeClr val="accent5"/>
              </a:buClr>
              <a:buNone/>
            </a:pPr>
            <a:endParaRPr lang="en-US" sz="800" b="1" dirty="0"/>
          </a:p>
          <a:p>
            <a:pPr>
              <a:buClr>
                <a:schemeClr val="accent5"/>
              </a:buClr>
              <a:buFont typeface="Wingdings" pitchFamily="2" charset="2"/>
              <a:buChar char="v"/>
            </a:pPr>
            <a:r>
              <a:rPr lang="en-US" sz="3200" b="1" dirty="0"/>
              <a:t>There is a God, and he has made himself </a:t>
            </a:r>
          </a:p>
          <a:p>
            <a:pPr marL="76199" indent="0">
              <a:buNone/>
            </a:pPr>
            <a:r>
              <a:rPr lang="en-US" sz="3200" b="1" dirty="0"/>
              <a:t>		known through His Word.</a:t>
            </a:r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r>
              <a:rPr lang="en-US" sz="3200" b="1" dirty="0"/>
              <a:t> </a:t>
            </a:r>
          </a:p>
          <a:p>
            <a:pPr marL="76199" indent="0">
              <a:buNone/>
            </a:pPr>
            <a:r>
              <a:rPr lang="en-US" sz="3200" b="1" dirty="0"/>
              <a:t> </a:t>
            </a:r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lvl="0" indent="0">
              <a:buNone/>
            </a:pPr>
            <a:endParaRPr lang="en-US" sz="3200" b="1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161824D7-96F2-C437-5EFF-5F47E7F74854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ea typeface="Roboto Condensed"/>
                <a:cs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77</a:t>
            </a:fld>
            <a:endParaRPr kumimoji="0" sz="12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12110154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3">
          <a:extLst>
            <a:ext uri="{FF2B5EF4-FFF2-40B4-BE49-F238E27FC236}">
              <a16:creationId xmlns:a16="http://schemas.microsoft.com/office/drawing/2014/main" id="{D148C22A-7700-5899-50CA-7397ADF0541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Google Shape;184;p11">
            <a:extLst>
              <a:ext uri="{FF2B5EF4-FFF2-40B4-BE49-F238E27FC236}">
                <a16:creationId xmlns:a16="http://schemas.microsoft.com/office/drawing/2014/main" id="{DCED4AEE-0DA3-B19F-6CEF-C8E6FD5E1FA5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685801" y="1948001"/>
            <a:ext cx="5367900" cy="2961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" dirty="0"/>
              <a:t>How We Got </a:t>
            </a:r>
            <a:br>
              <a:rPr lang="en" dirty="0"/>
            </a:br>
            <a:r>
              <a:rPr lang="en" dirty="0"/>
              <a:t>Our Bible #11:</a:t>
            </a:r>
            <a:br>
              <a:rPr lang="en" dirty="0"/>
            </a:br>
            <a:br>
              <a:rPr lang="en" sz="800" dirty="0"/>
            </a:br>
            <a:r>
              <a:rPr lang="en-US" sz="4400" i="1" dirty="0">
                <a:solidFill>
                  <a:schemeClr val="accent6">
                    <a:lumMod val="60000"/>
                    <a:lumOff val="40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NT Canon</a:t>
            </a:r>
            <a:br>
              <a:rPr lang="en-US" sz="4400" i="1" dirty="0">
                <a:solidFill>
                  <a:schemeClr val="accent6">
                    <a:lumMod val="60000"/>
                    <a:lumOff val="40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</a:br>
            <a:r>
              <a:rPr lang="en-US" sz="4400" i="1" dirty="0">
                <a:solidFill>
                  <a:schemeClr val="accent6">
                    <a:lumMod val="60000"/>
                    <a:lumOff val="40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Recognized by Man </a:t>
            </a:r>
            <a:endParaRPr sz="4400" i="1" dirty="0">
              <a:solidFill>
                <a:schemeClr val="accent6">
                  <a:lumMod val="60000"/>
                  <a:lumOff val="40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18757189"/>
      </p:ext>
    </p:extLst>
  </p:cSld>
  <p:clrMapOvr>
    <a:masterClrMapping/>
  </p:clrMapOvr>
  <p:transition spd="slow">
    <p:randomBar dir="vert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D117D761-4989-BC0E-08F5-C9ACFEA1483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58CD9779-C482-9AC3-48BE-150978246789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8600" y="652151"/>
            <a:ext cx="6692861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2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I. Early Recognition of NT</a:t>
            </a:r>
            <a:endParaRPr sz="42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7DBB3D46-1FBD-0D46-5061-43F9C39DAA69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653552"/>
            <a:ext cx="9105401" cy="5204448"/>
          </a:xfrm>
          <a:prstGeom prst="rect">
            <a:avLst/>
          </a:prstGeom>
        </p:spPr>
        <p:txBody>
          <a:bodyPr spcFirstLastPara="1" wrap="square" lIns="91440" tIns="91425" rIns="91425" bIns="91425" anchor="t" anchorCtr="0">
            <a:noAutofit/>
          </a:bodyPr>
          <a:lstStyle/>
          <a:p>
            <a:pPr marL="76199" indent="0">
              <a:buNone/>
            </a:pPr>
            <a:r>
              <a:rPr lang="en-US" sz="3200" b="1" dirty="0"/>
              <a:t>C. Paul </a:t>
            </a:r>
            <a:r>
              <a:rPr lang="en-US" sz="3200" b="1" u="sng" dirty="0"/>
              <a:t>verifies</a:t>
            </a:r>
            <a:r>
              <a:rPr lang="en-US" sz="3200" b="1" dirty="0"/>
              <a:t> Luke's writings as “</a:t>
            </a:r>
            <a:r>
              <a:rPr lang="en-US" sz="3200" b="1" i="1" dirty="0"/>
              <a:t>Scripture</a:t>
            </a:r>
            <a:r>
              <a:rPr lang="en-US" sz="3200" b="1" dirty="0"/>
              <a:t>" </a:t>
            </a:r>
          </a:p>
          <a:p>
            <a:pPr marL="76199" indent="0">
              <a:buNone/>
            </a:pPr>
            <a:r>
              <a:rPr lang="en-US" sz="3200" b="1" dirty="0"/>
              <a:t>							- 1 Tim 5:18; </a:t>
            </a:r>
          </a:p>
          <a:p>
            <a:pPr marL="76199" indent="0">
              <a:buNone/>
            </a:pPr>
            <a:r>
              <a:rPr lang="en-US" sz="3200" b="1" dirty="0"/>
              <a:t>     Peter </a:t>
            </a:r>
            <a:r>
              <a:rPr lang="en-US" sz="3200" b="1" i="1" dirty="0"/>
              <a:t>verifies</a:t>
            </a:r>
            <a:r>
              <a:rPr lang="en-US" sz="3200" b="1" dirty="0"/>
              <a:t> Paul's writings as </a:t>
            </a:r>
            <a:r>
              <a:rPr lang="en-US" sz="3200" b="1" i="1" dirty="0"/>
              <a:t>Scripture</a:t>
            </a:r>
            <a:r>
              <a:rPr lang="en-US" sz="3200" b="1" dirty="0"/>
              <a:t> </a:t>
            </a:r>
          </a:p>
          <a:p>
            <a:pPr marL="76199" indent="0">
              <a:buNone/>
            </a:pPr>
            <a:r>
              <a:rPr lang="en-US" sz="3200" b="1" dirty="0"/>
              <a:t>							- 2 Pet 3:15-16; </a:t>
            </a:r>
          </a:p>
          <a:p>
            <a:pPr marL="76199" indent="0">
              <a:buNone/>
            </a:pPr>
            <a:r>
              <a:rPr lang="en-US" sz="3200" b="1" dirty="0"/>
              <a:t>    Jude </a:t>
            </a:r>
            <a:r>
              <a:rPr lang="en-US" sz="3200" b="1" i="1" dirty="0"/>
              <a:t>quotes</a:t>
            </a:r>
            <a:r>
              <a:rPr lang="en-US" sz="3200" b="1" dirty="0"/>
              <a:t> Peter (2 Pet 3:3) &amp; alludes to Paul </a:t>
            </a:r>
          </a:p>
          <a:p>
            <a:pPr marL="76199" indent="0">
              <a:buNone/>
            </a:pPr>
            <a:r>
              <a:rPr lang="en-US" sz="3200" b="1" dirty="0"/>
              <a:t>					         (2 Tim 3:1) - Jude 17.</a:t>
            </a:r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lvl="0" indent="0">
              <a:buNone/>
            </a:pPr>
            <a:endParaRPr lang="en-US" sz="3200" b="1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E2726082-0B80-7894-42AA-E2601E618267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ea typeface="Roboto Condensed"/>
                <a:cs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8</a:t>
            </a:fld>
            <a:endParaRPr kumimoji="0" sz="1200" b="1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28833489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BD42F189-7693-2CD1-C824-E41D131FD95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EFA61FE6-EDED-5A1C-AD6F-F5C624B2FC4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8600" y="652151"/>
            <a:ext cx="6692861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2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I. Early Recognition of NT</a:t>
            </a:r>
            <a:endParaRPr sz="42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03508269-7447-2F31-3C40-438130BD798A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653552"/>
            <a:ext cx="9105401" cy="5204448"/>
          </a:xfrm>
          <a:prstGeom prst="rect">
            <a:avLst/>
          </a:prstGeom>
        </p:spPr>
        <p:txBody>
          <a:bodyPr spcFirstLastPara="1" wrap="square" lIns="91440" tIns="91425" rIns="91425" bIns="91425" anchor="t" anchorCtr="0">
            <a:noAutofit/>
          </a:bodyPr>
          <a:lstStyle/>
          <a:p>
            <a:pPr marL="76199" indent="0">
              <a:buNone/>
            </a:pPr>
            <a:r>
              <a:rPr lang="en-US" sz="3200" b="1" dirty="0"/>
              <a:t>D. 1st Century Christians recognized the human </a:t>
            </a:r>
          </a:p>
          <a:p>
            <a:pPr marL="76199" indent="0">
              <a:buNone/>
            </a:pPr>
            <a:r>
              <a:rPr lang="en-US" sz="3200" b="1" dirty="0"/>
              <a:t>	authors who were commissioned by </a:t>
            </a:r>
            <a:r>
              <a:rPr lang="en-US" sz="3200" b="1" u="sng" dirty="0"/>
              <a:t>Christ</a:t>
            </a:r>
            <a:r>
              <a:rPr lang="en-US" sz="3200" b="1" dirty="0"/>
              <a:t> </a:t>
            </a:r>
          </a:p>
          <a:p>
            <a:pPr marL="76199" indent="0">
              <a:buNone/>
            </a:pPr>
            <a:r>
              <a:rPr lang="en-US" sz="3200" b="1" dirty="0"/>
              <a:t>	to represent Him as an apostle (Matt 10:20; </a:t>
            </a:r>
          </a:p>
          <a:p>
            <a:pPr marL="76199" indent="0">
              <a:buNone/>
            </a:pPr>
            <a:r>
              <a:rPr lang="en-US" sz="3200" b="1" dirty="0"/>
              <a:t>						        John 14:25-26). </a:t>
            </a:r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lvl="0" indent="0">
              <a:buNone/>
            </a:pPr>
            <a:endParaRPr lang="en-US" sz="3200" b="1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C027DC4A-8760-7FAB-0F8D-E073840C2B22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ea typeface="Roboto Condensed"/>
                <a:cs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9</a:t>
            </a:fld>
            <a:endParaRPr kumimoji="0" sz="1200" b="1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1892305861"/>
      </p:ext>
    </p:extLst>
  </p:cSld>
  <p:clrMapOvr>
    <a:masterClrMapping/>
  </p:clrMapOvr>
  <p:transition spd="slow">
    <p:wipe/>
  </p:transition>
</p:sld>
</file>

<file path=ppt/theme/theme1.xml><?xml version="1.0" encoding="utf-8"?>
<a:theme xmlns:a="http://schemas.openxmlformats.org/drawingml/2006/main" name="Salerio template">
  <a:themeElements>
    <a:clrScheme name="Custom 347">
      <a:dk1>
        <a:srgbClr val="263248"/>
      </a:dk1>
      <a:lt1>
        <a:srgbClr val="FFFFFF"/>
      </a:lt1>
      <a:dk2>
        <a:srgbClr val="434343"/>
      </a:dk2>
      <a:lt2>
        <a:srgbClr val="E0E4E9"/>
      </a:lt2>
      <a:accent1>
        <a:srgbClr val="3F5378"/>
      </a:accent1>
      <a:accent2>
        <a:srgbClr val="263248"/>
      </a:accent2>
      <a:accent3>
        <a:srgbClr val="92A8C8"/>
      </a:accent3>
      <a:accent4>
        <a:srgbClr val="C7D3E6"/>
      </a:accent4>
      <a:accent5>
        <a:srgbClr val="FF9800"/>
      </a:accent5>
      <a:accent6>
        <a:srgbClr val="D26F00"/>
      </a:accent6>
      <a:hlink>
        <a:srgbClr val="3F5378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8348</TotalTime>
  <Words>3134</Words>
  <Application>Microsoft Office PowerPoint</Application>
  <PresentationFormat>On-screen Show (4:3)</PresentationFormat>
  <Paragraphs>1034</Paragraphs>
  <Slides>78</Slides>
  <Notes>78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78</vt:i4>
      </vt:variant>
    </vt:vector>
  </HeadingPairs>
  <TitlesOfParts>
    <vt:vector size="88" baseType="lpstr">
      <vt:lpstr>Aptos</vt:lpstr>
      <vt:lpstr>Arial</vt:lpstr>
      <vt:lpstr>Arvo</vt:lpstr>
      <vt:lpstr>Cambria</vt:lpstr>
      <vt:lpstr>Roboto</vt:lpstr>
      <vt:lpstr>Roboto Condensed</vt:lpstr>
      <vt:lpstr>Roboto Condensed Light</vt:lpstr>
      <vt:lpstr>Times New Roman</vt:lpstr>
      <vt:lpstr>Wingdings</vt:lpstr>
      <vt:lpstr>Salerio template</vt:lpstr>
      <vt:lpstr>How We Got  Our Bible #11:  NT Canon Recognized by Man </vt:lpstr>
      <vt:lpstr>Canonization</vt:lpstr>
      <vt:lpstr>Canonization</vt:lpstr>
      <vt:lpstr>I. Early Recognition of NT</vt:lpstr>
      <vt:lpstr>I. Early Recognition of NT</vt:lpstr>
      <vt:lpstr>I. Early Recognition of NT</vt:lpstr>
      <vt:lpstr>I. Early Recognition of NT</vt:lpstr>
      <vt:lpstr>I. Early Recognition of NT</vt:lpstr>
      <vt:lpstr>I. Early Recognition of NT</vt:lpstr>
      <vt:lpstr>I. Early Recognition of NT</vt:lpstr>
      <vt:lpstr>I. Early Recognition of NT</vt:lpstr>
      <vt:lpstr>I. Early Recognition of NT</vt:lpstr>
      <vt:lpstr>I. Early Recognition of NT</vt:lpstr>
      <vt:lpstr>I. Early Recognition of NT</vt:lpstr>
      <vt:lpstr>I. Early Recognition of NT</vt:lpstr>
      <vt:lpstr>I. Early Recognition of NT</vt:lpstr>
      <vt:lpstr>I. Early Recognition of NT</vt:lpstr>
      <vt:lpstr>I. Early Recognition of NT</vt:lpstr>
      <vt:lpstr>I. Early Recognition of NT</vt:lpstr>
      <vt:lpstr>II. Council of Carthage – 397AD</vt:lpstr>
      <vt:lpstr>II. Council of Carthage – 397AD</vt:lpstr>
      <vt:lpstr>II. Council of Carthage – 397AD</vt:lpstr>
      <vt:lpstr>II. Council of Carthage – 397AD</vt:lpstr>
      <vt:lpstr>II. Council of Carthage – 397AD</vt:lpstr>
      <vt:lpstr>II. Council of Carthage – 397AD</vt:lpstr>
      <vt:lpstr>II. Council of Carthage – 397AD</vt:lpstr>
      <vt:lpstr>II. Council of Carthage – 397AD</vt:lpstr>
      <vt:lpstr>II. Council of Carthage – 397AD</vt:lpstr>
      <vt:lpstr>III. Necessity to Canonize</vt:lpstr>
      <vt:lpstr>III. Necessity to Canonize</vt:lpstr>
      <vt:lpstr>III. Necessity to Canonize</vt:lpstr>
      <vt:lpstr>III. Necessity to Canonize</vt:lpstr>
      <vt:lpstr>III. Necessity to Canonize</vt:lpstr>
      <vt:lpstr>III. Necessity to Canonize</vt:lpstr>
      <vt:lpstr>III. Necessity to Canonize</vt:lpstr>
      <vt:lpstr>III. Necessity to Canonize</vt:lpstr>
      <vt:lpstr>III. Necessity to Canonize</vt:lpstr>
      <vt:lpstr>III. Necessity to Canonize</vt:lpstr>
      <vt:lpstr>III. Necessity to Canonize</vt:lpstr>
      <vt:lpstr>III. Necessity to Canonize</vt:lpstr>
      <vt:lpstr>III. Necessity to Canonize</vt:lpstr>
      <vt:lpstr>III. Necessity to Canonize</vt:lpstr>
      <vt:lpstr>III. Necessity to Canonize</vt:lpstr>
      <vt:lpstr>III. Necessity to Canonize</vt:lpstr>
      <vt:lpstr>III. Necessity to Canonize</vt:lpstr>
      <vt:lpstr>III. Necessity to Canonize</vt:lpstr>
      <vt:lpstr>III. Necessity to Canonize</vt:lpstr>
      <vt:lpstr>III. Necessity to Canonize</vt:lpstr>
      <vt:lpstr>III. Necessity to Canonize</vt:lpstr>
      <vt:lpstr>III. Necessity to Canonize</vt:lpstr>
      <vt:lpstr>III. Necessity to Canonize</vt:lpstr>
      <vt:lpstr>III. Necessity to Canonize</vt:lpstr>
      <vt:lpstr>III. Necessity to Canonize</vt:lpstr>
      <vt:lpstr>III. Necessity to Canonize</vt:lpstr>
      <vt:lpstr>IV . Determining Factors for              Canonicity</vt:lpstr>
      <vt:lpstr>IV . Determining Factors for              Canonicity</vt:lpstr>
      <vt:lpstr>IV . Determining Factors for              Canonicity</vt:lpstr>
      <vt:lpstr>IV . Determining Factors for              Canonicity</vt:lpstr>
      <vt:lpstr>IV . Determining Factors for              Canonicity</vt:lpstr>
      <vt:lpstr>IV . Determining Factors for              Canonicity</vt:lpstr>
      <vt:lpstr>IV . Determining Factors for              Canonicity</vt:lpstr>
      <vt:lpstr>IV . Determining Factors for              Canonicity</vt:lpstr>
      <vt:lpstr>IV . Determining Factors for              Canonicity</vt:lpstr>
      <vt:lpstr>IV . Determining Factors for              Canonicity</vt:lpstr>
      <vt:lpstr>IV . Determining Factors for              Canonicity</vt:lpstr>
      <vt:lpstr>IV . Determining Factors for              Canonicity</vt:lpstr>
      <vt:lpstr>IV . Determining Factors for              Canonicity</vt:lpstr>
      <vt:lpstr>IV . Determining Factors for              Canonicity</vt:lpstr>
      <vt:lpstr>IV . Determining Factors for              Canonicity</vt:lpstr>
      <vt:lpstr>IV . Determining Factors for              Canonicity</vt:lpstr>
      <vt:lpstr>Summary</vt:lpstr>
      <vt:lpstr>Summary</vt:lpstr>
      <vt:lpstr>Summary</vt:lpstr>
      <vt:lpstr>Summary</vt:lpstr>
      <vt:lpstr>Summary</vt:lpstr>
      <vt:lpstr>Summary</vt:lpstr>
      <vt:lpstr>Summary</vt:lpstr>
      <vt:lpstr>How We Got  Our Bible #11:  NT Canon Recognized by Man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How We Got  Our Bible #11:  NT Canon Recognized by Man </dc:title>
  <dc:creator>Paul Vanaman</dc:creator>
  <cp:lastModifiedBy>MRMS Admin</cp:lastModifiedBy>
  <cp:revision>78</cp:revision>
  <dcterms:created xsi:type="dcterms:W3CDTF">2025-08-05T15:26:38Z</dcterms:created>
  <dcterms:modified xsi:type="dcterms:W3CDTF">2026-02-06T18:07:10Z</dcterms:modified>
</cp:coreProperties>
</file>